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6"/>
  </p:notesMasterIdLst>
  <p:sldIdLst>
    <p:sldId id="256" r:id="rId2"/>
    <p:sldId id="259" r:id="rId3"/>
    <p:sldId id="262" r:id="rId4"/>
    <p:sldId id="277" r:id="rId5"/>
    <p:sldId id="275" r:id="rId6"/>
    <p:sldId id="290" r:id="rId7"/>
    <p:sldId id="291" r:id="rId8"/>
    <p:sldId id="257" r:id="rId9"/>
    <p:sldId id="280" r:id="rId10"/>
    <p:sldId id="292" r:id="rId11"/>
    <p:sldId id="281" r:id="rId12"/>
    <p:sldId id="307" r:id="rId13"/>
    <p:sldId id="308" r:id="rId14"/>
    <p:sldId id="298" r:id="rId15"/>
    <p:sldId id="297" r:id="rId16"/>
    <p:sldId id="301" r:id="rId17"/>
    <p:sldId id="282" r:id="rId18"/>
    <p:sldId id="283" r:id="rId19"/>
    <p:sldId id="284" r:id="rId20"/>
    <p:sldId id="310" r:id="rId21"/>
    <p:sldId id="315" r:id="rId22"/>
    <p:sldId id="317" r:id="rId23"/>
    <p:sldId id="319" r:id="rId24"/>
    <p:sldId id="311" r:id="rId25"/>
    <p:sldId id="322" r:id="rId26"/>
    <p:sldId id="312" r:id="rId27"/>
    <p:sldId id="323" r:id="rId28"/>
    <p:sldId id="325" r:id="rId29"/>
    <p:sldId id="313" r:id="rId30"/>
    <p:sldId id="302" r:id="rId31"/>
    <p:sldId id="314" r:id="rId32"/>
    <p:sldId id="305" r:id="rId33"/>
    <p:sldId id="287" r:id="rId34"/>
    <p:sldId id="258" r:id="rId35"/>
  </p:sldIdLst>
  <p:sldSz cx="12192000" cy="6858000"/>
  <p:notesSz cx="6858000" cy="9144000"/>
  <p:embeddedFontLst>
    <p:embeddedFont>
      <p:font typeface="KoPub돋움체 Bold" panose="00000800000000000000" pitchFamily="2" charset="-127"/>
      <p:bold r:id="rId37"/>
    </p:embeddedFont>
    <p:embeddedFont>
      <p:font typeface="Tmon몬소리 Black" panose="02000A03000000000000" pitchFamily="2" charset="-127"/>
      <p:bold r:id="rId38"/>
    </p:embeddedFont>
    <p:embeddedFont>
      <p:font typeface="Tmon몬소리OTF Black" panose="02000A03000000000000" pitchFamily="50" charset="-127"/>
      <p:bold r:id="rId39"/>
    </p:embeddedFont>
    <p:embeddedFont>
      <p:font typeface="나눔고딕" panose="020D0604000000000000" pitchFamily="50" charset="-127"/>
      <p:regular r:id="rId40"/>
      <p:bold r:id="rId41"/>
    </p:embeddedFont>
    <p:embeddedFont>
      <p:font typeface="맑은 고딕" panose="020B0503020000020004" pitchFamily="50" charset="-127"/>
      <p:regular r:id="rId42"/>
      <p:bold r:id="rId43"/>
    </p:embeddedFont>
    <p:embeddedFont>
      <p:font typeface="아리따-돋움(TTF)-Bold" panose="02020603020101020101" pitchFamily="18" charset="-127"/>
      <p:regular r:id="rId44"/>
    </p:embeddedFont>
    <p:embeddedFont>
      <p:font typeface="타이포_쌍문동 B" panose="02020803020101020101" pitchFamily="18" charset="-127"/>
      <p:bold r:id="rId4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185" userDrawn="1">
          <p15:clr>
            <a:srgbClr val="A4A3A4"/>
          </p15:clr>
        </p15:guide>
        <p15:guide id="2" pos="379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C001A"/>
    <a:srgbClr val="BB2323"/>
    <a:srgbClr val="53AC53"/>
    <a:srgbClr val="C33F3F"/>
    <a:srgbClr val="CF6969"/>
    <a:srgbClr val="F7F7F7"/>
    <a:srgbClr val="F469A8"/>
    <a:srgbClr val="6441A5"/>
    <a:srgbClr val="0E459F"/>
    <a:srgbClr val="EB7C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74" autoAdjust="0"/>
    <p:restoredTop sz="95232" autoAdjust="0"/>
  </p:normalViewPr>
  <p:slideViewPr>
    <p:cSldViewPr snapToGrid="0" showGuides="1">
      <p:cViewPr varScale="1">
        <p:scale>
          <a:sx n="82" d="100"/>
          <a:sy n="82" d="100"/>
        </p:scale>
        <p:origin x="62" y="77"/>
      </p:cViewPr>
      <p:guideLst>
        <p:guide orient="horz" pos="1185"/>
        <p:guide pos="379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6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7.fntdata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378300-682B-4820-B349-1CB43378120F}" type="datetimeFigureOut">
              <a:rPr lang="ko-KR" altLang="en-US" smtClean="0"/>
              <a:t>2019-08-28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7EBC30-E693-46DA-8364-E93C6F1344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49840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baseline="0" dirty="0"/>
              <a:t>방송통신 위원회에서 조사한 결과</a:t>
            </a:r>
            <a:r>
              <a:rPr lang="en-US" altLang="ko-KR" baseline="0" dirty="0"/>
              <a:t>: </a:t>
            </a:r>
            <a:r>
              <a:rPr lang="ko-KR" altLang="en-US" baseline="0" dirty="0"/>
              <a:t>총 </a:t>
            </a:r>
            <a:r>
              <a:rPr lang="en-US" altLang="ko-KR" baseline="0" dirty="0"/>
              <a:t>27</a:t>
            </a:r>
            <a:r>
              <a:rPr lang="ko-KR" altLang="en-US" baseline="0" dirty="0"/>
              <a:t>개 분석대상 콘텐츠에 대해 유해적인 내용을 분석 </a:t>
            </a:r>
            <a:r>
              <a:rPr lang="en-US" altLang="ko-KR" baseline="0" dirty="0"/>
              <a:t>-&gt; </a:t>
            </a:r>
            <a:r>
              <a:rPr lang="ko-KR" altLang="en-US" baseline="0" dirty="0"/>
              <a:t>총 </a:t>
            </a:r>
            <a:r>
              <a:rPr lang="en-US" altLang="ko-KR" baseline="0" dirty="0"/>
              <a:t>1.034</a:t>
            </a:r>
            <a:r>
              <a:rPr lang="ko-KR" altLang="en-US" baseline="0" dirty="0"/>
              <a:t>개의 유해한 내용이 발견</a:t>
            </a:r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74A28F-70B7-4BFD-8353-972EE447D8C9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23166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일반 앞뒤 문맥이 있는 데이터와는 달리 짧게 </a:t>
            </a:r>
            <a:r>
              <a:rPr lang="ko-KR" altLang="en-US" dirty="0" err="1"/>
              <a:t>짧게</a:t>
            </a:r>
            <a:r>
              <a:rPr lang="ko-KR" altLang="en-US" dirty="0"/>
              <a:t> 문맥이 없고 </a:t>
            </a:r>
            <a:r>
              <a:rPr lang="ko-KR" altLang="en-US" dirty="0" err="1"/>
              <a:t>줄임말이</a:t>
            </a:r>
            <a:r>
              <a:rPr lang="ko-KR" altLang="en-US" dirty="0"/>
              <a:t> 많이 사용되는 인터넷 방송의 특성에 맞춰서 학습 시켜 필터링 하기 위해 채팅 데이터를 </a:t>
            </a:r>
            <a:r>
              <a:rPr lang="ko-KR" altLang="en-US" dirty="0" err="1"/>
              <a:t>스크래핑함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7EBC30-E693-46DA-8364-E93C6F13443F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87780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수집이유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또한 유해도가 책정되어 있는 데이터도 존재하지 않았음</a:t>
            </a:r>
            <a:endParaRPr lang="en-US" altLang="ko-KR" dirty="0"/>
          </a:p>
          <a:p>
            <a:pPr marL="628650" lvl="1" indent="-171450">
              <a:buFontTx/>
              <a:buChar char="-"/>
            </a:pPr>
            <a:r>
              <a:rPr lang="ko-KR" altLang="en-US" dirty="0"/>
              <a:t>인터넷방송 사이트에서 채팅 데이터를 크롤링하여</a:t>
            </a:r>
            <a:endParaRPr lang="en-US" altLang="ko-KR" dirty="0"/>
          </a:p>
          <a:p>
            <a:pPr marL="628650" lvl="1" indent="-171450">
              <a:buFontTx/>
              <a:buChar char="-"/>
            </a:pPr>
            <a:r>
              <a:rPr lang="ko-KR" altLang="en-US" dirty="0"/>
              <a:t>일일이 유해 여부를 레이블링해서 데이터셋</a:t>
            </a:r>
            <a:r>
              <a:rPr lang="en-US" altLang="ko-KR" dirty="0"/>
              <a:t>(80000</a:t>
            </a:r>
            <a:r>
              <a:rPr lang="ko-KR" altLang="en-US" dirty="0"/>
              <a:t>개</a:t>
            </a:r>
            <a:r>
              <a:rPr lang="en-US" altLang="ko-KR" dirty="0"/>
              <a:t>)</a:t>
            </a:r>
            <a:r>
              <a:rPr lang="ko-KR" altLang="en-US" dirty="0"/>
              <a:t>을 구축하였다</a:t>
            </a:r>
            <a:r>
              <a:rPr lang="en-US" altLang="ko-KR" dirty="0"/>
              <a:t>.</a:t>
            </a:r>
          </a:p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ko-KR" dirty="0"/>
              <a:t>(</a:t>
            </a:r>
            <a:r>
              <a:rPr lang="ko-KR" altLang="en-US" dirty="0"/>
              <a:t>현재까지</a:t>
            </a:r>
            <a:r>
              <a:rPr lang="en-US" altLang="ko-KR" dirty="0"/>
              <a:t>)</a:t>
            </a:r>
            <a:r>
              <a:rPr lang="ko-KR" altLang="en-US" dirty="0"/>
              <a:t>총 </a:t>
            </a:r>
            <a:r>
              <a:rPr lang="en-US" altLang="ko-KR" dirty="0"/>
              <a:t>150</a:t>
            </a:r>
            <a:r>
              <a:rPr lang="ko-KR" altLang="en-US" dirty="0"/>
              <a:t>만개 데이터 수집 완료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7EBC30-E693-46DA-8364-E93C6F13443F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67977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레이블링이 편향되는 것을 방지하기 위해서</a:t>
            </a:r>
            <a:endParaRPr lang="en-US" altLang="ko-KR" dirty="0"/>
          </a:p>
          <a:p>
            <a:r>
              <a:rPr lang="en-US" altLang="ko-KR" dirty="0"/>
              <a:t>3</a:t>
            </a:r>
            <a:r>
              <a:rPr lang="ko-KR" altLang="en-US" dirty="0"/>
              <a:t>인이 한 채팅을 보고 </a:t>
            </a:r>
            <a:r>
              <a:rPr lang="en-US" altLang="ko-KR" dirty="0"/>
              <a:t>voting</a:t>
            </a:r>
            <a:r>
              <a:rPr lang="en-US" altLang="ko-KR" baseline="0" dirty="0"/>
              <a:t> </a:t>
            </a:r>
            <a:r>
              <a:rPr lang="ko-KR" altLang="en-US" baseline="0" dirty="0"/>
              <a:t>하는 방식으로 레이블링했다</a:t>
            </a:r>
            <a:r>
              <a:rPr lang="en-US" altLang="ko-KR" baseline="0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7EBC30-E693-46DA-8364-E93C6F13443F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2145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레이블링이 편향되는 것을 방지하기 위해서</a:t>
            </a:r>
            <a:endParaRPr lang="en-US" altLang="ko-KR" dirty="0"/>
          </a:p>
          <a:p>
            <a:r>
              <a:rPr lang="en-US" altLang="ko-KR" dirty="0"/>
              <a:t>3</a:t>
            </a:r>
            <a:r>
              <a:rPr lang="ko-KR" altLang="en-US" dirty="0"/>
              <a:t>인이 한 채팅을 보고 </a:t>
            </a:r>
            <a:r>
              <a:rPr lang="en-US" altLang="ko-KR" dirty="0"/>
              <a:t>voting</a:t>
            </a:r>
            <a:r>
              <a:rPr lang="en-US" altLang="ko-KR" baseline="0" dirty="0"/>
              <a:t> </a:t>
            </a:r>
            <a:r>
              <a:rPr lang="ko-KR" altLang="en-US" baseline="0" dirty="0"/>
              <a:t>하는 방식으로 레이블링했다</a:t>
            </a:r>
            <a:r>
              <a:rPr lang="en-US" altLang="ko-KR" baseline="0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7EBC30-E693-46DA-8364-E93C6F13443F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95969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Konlpy</a:t>
            </a:r>
            <a:r>
              <a:rPr lang="ko-KR" altLang="en-US" dirty="0"/>
              <a:t>의 트위터 형태소 분석기 사용</a:t>
            </a:r>
            <a:r>
              <a:rPr lang="en-US" altLang="ko-KR" dirty="0"/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baseline="0" dirty="0"/>
              <a:t>한계점 때매 </a:t>
            </a:r>
            <a:r>
              <a:rPr lang="en-US" altLang="ko-KR" baseline="0" dirty="0"/>
              <a:t>nogada </a:t>
            </a:r>
            <a:r>
              <a:rPr lang="ko-KR" altLang="en-US" baseline="0" dirty="0"/>
              <a:t>형태소 분석기 직접 만들었다</a:t>
            </a:r>
            <a:r>
              <a:rPr lang="en-US" altLang="ko-KR" baseline="0" dirty="0"/>
              <a:t>.</a:t>
            </a:r>
          </a:p>
          <a:p>
            <a:pPr marL="171450" indent="-171450">
              <a:buFontTx/>
              <a:buChar char="-"/>
            </a:pPr>
            <a:r>
              <a:rPr lang="en-US" altLang="ko-KR" baseline="0" dirty="0"/>
              <a:t>BPE</a:t>
            </a:r>
            <a:r>
              <a:rPr lang="ko-KR" altLang="en-US" baseline="0" dirty="0"/>
              <a:t>를 써봤다</a:t>
            </a:r>
            <a:r>
              <a:rPr lang="en-US" altLang="ko-KR" baseline="0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7EBC30-E693-46DA-8364-E93C6F13443F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70309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Konlpy</a:t>
            </a:r>
            <a:r>
              <a:rPr lang="ko-KR" altLang="en-US" dirty="0"/>
              <a:t>의 트위터 형태소 분석기 사용</a:t>
            </a:r>
            <a:r>
              <a:rPr lang="en-US" altLang="ko-KR" dirty="0"/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baseline="0" dirty="0"/>
              <a:t>한계점 때매 </a:t>
            </a:r>
            <a:r>
              <a:rPr lang="en-US" altLang="ko-KR" baseline="0" dirty="0"/>
              <a:t>nogada </a:t>
            </a:r>
            <a:r>
              <a:rPr lang="ko-KR" altLang="en-US" baseline="0" dirty="0"/>
              <a:t>형태소 분석기 직접 만들었다</a:t>
            </a:r>
            <a:r>
              <a:rPr lang="en-US" altLang="ko-KR" baseline="0" dirty="0"/>
              <a:t>.</a:t>
            </a:r>
          </a:p>
          <a:p>
            <a:pPr marL="171450" indent="-171450">
              <a:buFontTx/>
              <a:buChar char="-"/>
            </a:pPr>
            <a:r>
              <a:rPr lang="en-US" altLang="ko-KR" baseline="0" dirty="0"/>
              <a:t>BPE</a:t>
            </a:r>
            <a:r>
              <a:rPr lang="ko-KR" altLang="en-US" baseline="0" dirty="0"/>
              <a:t>를 써봤다</a:t>
            </a:r>
            <a:r>
              <a:rPr lang="en-US" altLang="ko-KR" baseline="0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7EBC30-E693-46DA-8364-E93C6F13443F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82612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그래서 직접 만들었다 ㅎㅎ</a:t>
            </a:r>
            <a:endParaRPr lang="en-US" altLang="ko-KR" dirty="0"/>
          </a:p>
          <a:p>
            <a:r>
              <a:rPr lang="en-US" altLang="ko-KR" dirty="0"/>
              <a:t>Okt </a:t>
            </a:r>
            <a:r>
              <a:rPr lang="ko-KR" altLang="en-US" dirty="0"/>
              <a:t>형태소 분석 후</a:t>
            </a:r>
            <a:r>
              <a:rPr lang="ko-KR" altLang="en-US" baseline="0" dirty="0"/>
              <a:t> 불용어</a:t>
            </a:r>
            <a:r>
              <a:rPr lang="en-US" altLang="ko-KR" baseline="0" dirty="0"/>
              <a:t>(</a:t>
            </a:r>
            <a:r>
              <a:rPr lang="ko-KR" altLang="en-US" baseline="0" dirty="0"/>
              <a:t>ㅋㅋㅋ</a:t>
            </a:r>
            <a:r>
              <a:rPr lang="en-US" altLang="ko-KR" baseline="0" dirty="0"/>
              <a:t>) </a:t>
            </a:r>
            <a:r>
              <a:rPr lang="ko-KR" altLang="en-US" baseline="0" dirty="0"/>
              <a:t>처리와 순서 등 전처리 자동화를 시켜주었습니다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7EBC30-E693-46DA-8364-E93C6F13443F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89648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그래서 직접 만들었다 ㅎㅎ</a:t>
            </a:r>
            <a:endParaRPr lang="en-US" altLang="ko-KR" dirty="0"/>
          </a:p>
          <a:p>
            <a:r>
              <a:rPr lang="en-US" altLang="ko-KR" dirty="0"/>
              <a:t>Okt </a:t>
            </a:r>
            <a:r>
              <a:rPr lang="ko-KR" altLang="en-US" dirty="0"/>
              <a:t>형태소 분석 후</a:t>
            </a:r>
            <a:r>
              <a:rPr lang="ko-KR" altLang="en-US" baseline="0" dirty="0"/>
              <a:t> 불용어</a:t>
            </a:r>
            <a:r>
              <a:rPr lang="en-US" altLang="ko-KR" baseline="0" dirty="0"/>
              <a:t>(</a:t>
            </a:r>
            <a:r>
              <a:rPr lang="ko-KR" altLang="en-US" baseline="0" dirty="0"/>
              <a:t>ㅋㅋㅋ</a:t>
            </a:r>
            <a:r>
              <a:rPr lang="en-US" altLang="ko-KR" baseline="0" dirty="0"/>
              <a:t>) </a:t>
            </a:r>
            <a:r>
              <a:rPr lang="ko-KR" altLang="en-US" baseline="0" dirty="0"/>
              <a:t>처리와 순서 등 전처리 자동화를 시켜주었습니다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7EBC30-E693-46DA-8364-E93C6F13443F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07920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아예 토큰을 더 작은 단위로 쪼개보자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7EBC30-E693-46DA-8364-E93C6F13443F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541830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아예 토큰을 더 작은 단위로 쪼개보자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7EBC30-E693-46DA-8364-E93C6F13443F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22700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baseline="0" dirty="0"/>
              <a:t>방송통신 위원회에서 조사한 결과</a:t>
            </a:r>
            <a:r>
              <a:rPr lang="en-US" altLang="ko-KR" baseline="0" dirty="0"/>
              <a:t>: </a:t>
            </a:r>
            <a:r>
              <a:rPr lang="ko-KR" altLang="en-US" baseline="0" dirty="0"/>
              <a:t>총 </a:t>
            </a:r>
            <a:r>
              <a:rPr lang="en-US" altLang="ko-KR" baseline="0" dirty="0"/>
              <a:t>27</a:t>
            </a:r>
            <a:r>
              <a:rPr lang="ko-KR" altLang="en-US" baseline="0" dirty="0"/>
              <a:t>개 분석대상 콘텐츠에 대해 유해적인 내용을 분석 </a:t>
            </a:r>
            <a:r>
              <a:rPr lang="en-US" altLang="ko-KR" baseline="0" dirty="0"/>
              <a:t>-&gt; </a:t>
            </a:r>
            <a:r>
              <a:rPr lang="ko-KR" altLang="en-US" baseline="0" dirty="0"/>
              <a:t>총 </a:t>
            </a:r>
            <a:r>
              <a:rPr lang="en-US" altLang="ko-KR" baseline="0" dirty="0"/>
              <a:t>1.034</a:t>
            </a:r>
            <a:r>
              <a:rPr lang="ko-KR" altLang="en-US" baseline="0" dirty="0"/>
              <a:t>개의 유해한 내용이 발견</a:t>
            </a:r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74A28F-70B7-4BFD-8353-972EE447D8C9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41045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r>
              <a:rPr lang="ko-KR" altLang="en-US" dirty="0"/>
              <a:t>차원 </a:t>
            </a:r>
            <a:r>
              <a:rPr lang="ko-KR" altLang="en-US" dirty="0" err="1"/>
              <a:t>컨볼루션</a:t>
            </a:r>
            <a:r>
              <a:rPr lang="ko-KR" altLang="en-US" dirty="0"/>
              <a:t> </a:t>
            </a:r>
            <a:r>
              <a:rPr lang="ko-KR" altLang="en-US" dirty="0" err="1"/>
              <a:t>뉴럴</a:t>
            </a:r>
            <a:r>
              <a:rPr lang="ko-KR" altLang="en-US" baseline="0" dirty="0"/>
              <a:t> 네트워크를 이용하였다</a:t>
            </a:r>
            <a:endParaRPr lang="en-US" altLang="ko-KR" baseline="0" dirty="0"/>
          </a:p>
          <a:p>
            <a:r>
              <a:rPr lang="en-US" altLang="ko-KR" baseline="0" dirty="0"/>
              <a:t>- </a:t>
            </a:r>
            <a:r>
              <a:rPr lang="ko-KR" altLang="en-US" baseline="0" dirty="0"/>
              <a:t>앞 뒤 문맥을 고려하여 유해 채팅 여부를 판별하도록 함</a:t>
            </a:r>
            <a:endParaRPr lang="en-US" altLang="ko-KR" baseline="0" dirty="0"/>
          </a:p>
          <a:p>
            <a:pPr marL="171450" indent="-171450">
              <a:buFontTx/>
              <a:buChar char="-"/>
            </a:pPr>
            <a:r>
              <a:rPr lang="en-US" altLang="ko-KR" baseline="0" dirty="0"/>
              <a:t>RNN</a:t>
            </a:r>
            <a:r>
              <a:rPr lang="ko-KR" altLang="en-US" baseline="0" dirty="0"/>
              <a:t>보다 예측 속도를 개선하려함</a:t>
            </a:r>
            <a:endParaRPr lang="en-US" altLang="ko-KR" baseline="0" dirty="0"/>
          </a:p>
          <a:p>
            <a:pPr marL="171450" indent="-171450">
              <a:buFontTx/>
              <a:buChar char="-"/>
            </a:pPr>
            <a:endParaRPr lang="en-US" altLang="ko-KR" baseline="0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근데 유해 토큰을 제대로 인식하는지 검증할 수 없었다</a:t>
            </a:r>
            <a:r>
              <a:rPr lang="en-US" altLang="ko-KR" dirty="0"/>
              <a:t>,.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7EBC30-E693-46DA-8364-E93C6F13443F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619988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어탠션을 적용해서</a:t>
            </a:r>
            <a:endParaRPr lang="en-US" altLang="ko-KR" dirty="0"/>
          </a:p>
          <a:p>
            <a:r>
              <a:rPr lang="ko-KR" altLang="en-US" dirty="0"/>
              <a:t>어떤 토큰에 주목하는지 시각화하여 검증 이슈를 해결할 수 있었다</a:t>
            </a:r>
            <a:r>
              <a:rPr lang="en-US" altLang="ko-KR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7EBC30-E693-46DA-8364-E93C6F13443F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432995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r>
              <a:rPr lang="ko-KR" altLang="en-US" dirty="0"/>
              <a:t>차원 </a:t>
            </a:r>
            <a:r>
              <a:rPr lang="ko-KR" altLang="en-US" dirty="0" err="1"/>
              <a:t>컨볼루션</a:t>
            </a:r>
            <a:r>
              <a:rPr lang="ko-KR" altLang="en-US" dirty="0"/>
              <a:t> </a:t>
            </a:r>
            <a:r>
              <a:rPr lang="ko-KR" altLang="en-US" dirty="0" err="1"/>
              <a:t>뉴럴</a:t>
            </a:r>
            <a:r>
              <a:rPr lang="ko-KR" altLang="en-US" baseline="0" dirty="0"/>
              <a:t> 네트워크를 이용하였다</a:t>
            </a:r>
            <a:endParaRPr lang="en-US" altLang="ko-KR" baseline="0" dirty="0"/>
          </a:p>
          <a:p>
            <a:r>
              <a:rPr lang="en-US" altLang="ko-KR" baseline="0" dirty="0"/>
              <a:t>- </a:t>
            </a:r>
            <a:r>
              <a:rPr lang="ko-KR" altLang="en-US" baseline="0" dirty="0"/>
              <a:t>앞 뒤 문맥을 고려하여 유해 채팅 여부를 판별하도록 함</a:t>
            </a:r>
            <a:endParaRPr lang="en-US" altLang="ko-KR" baseline="0" dirty="0"/>
          </a:p>
          <a:p>
            <a:r>
              <a:rPr lang="en-US" altLang="ko-KR" baseline="0" dirty="0"/>
              <a:t>- RNN</a:t>
            </a:r>
            <a:r>
              <a:rPr lang="ko-KR" altLang="en-US" baseline="0" dirty="0"/>
              <a:t>보다 예측 속도를 </a:t>
            </a:r>
            <a:r>
              <a:rPr lang="ko-KR" altLang="en-US" baseline="0" dirty="0" err="1"/>
              <a:t>개선하려함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7EBC30-E693-46DA-8364-E93C6F13443F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641793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전체 방송 중 유해채팅 비율 </a:t>
            </a:r>
            <a:r>
              <a:rPr lang="en-US" altLang="ko-KR" dirty="0"/>
              <a:t>: 5%</a:t>
            </a:r>
          </a:p>
          <a:p>
            <a:r>
              <a:rPr lang="ko-KR" altLang="en-US" dirty="0"/>
              <a:t>최대 유해채팅 비율 </a:t>
            </a:r>
            <a:r>
              <a:rPr lang="en-US" altLang="ko-KR" dirty="0"/>
              <a:t>: 11%</a:t>
            </a:r>
          </a:p>
          <a:p>
            <a:endParaRPr lang="en-US" altLang="ko-KR" dirty="0"/>
          </a:p>
          <a:p>
            <a:r>
              <a:rPr lang="ko-KR" altLang="en-US" dirty="0" err="1"/>
              <a:t>임계값은</a:t>
            </a:r>
            <a:r>
              <a:rPr lang="ko-KR" altLang="en-US" baseline="0" dirty="0"/>
              <a:t> 레이블링을 계속하면서 조정 예정입니다</a:t>
            </a:r>
            <a:r>
              <a:rPr lang="en-US" altLang="ko-KR" baseline="0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7EBC30-E693-46DA-8364-E93C6F13443F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44630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평균 </a:t>
            </a:r>
            <a:r>
              <a:rPr lang="en-US" altLang="ko-KR" dirty="0"/>
              <a:t>1</a:t>
            </a:r>
            <a:r>
              <a:rPr lang="ko-KR" altLang="en-US" dirty="0"/>
              <a:t>편당 </a:t>
            </a:r>
            <a:r>
              <a:rPr lang="en-US" altLang="ko-KR" dirty="0"/>
              <a:t>38</a:t>
            </a:r>
            <a:r>
              <a:rPr lang="ko-KR" altLang="en-US" dirty="0"/>
              <a:t>회</a:t>
            </a:r>
            <a:r>
              <a:rPr lang="en-US" altLang="ko-KR" dirty="0"/>
              <a:t>, 1</a:t>
            </a:r>
            <a:r>
              <a:rPr lang="ko-KR" altLang="en-US" dirty="0"/>
              <a:t>분당 </a:t>
            </a:r>
            <a:r>
              <a:rPr lang="en-US" altLang="ko-KR" dirty="0"/>
              <a:t>3.9</a:t>
            </a:r>
            <a:r>
              <a:rPr lang="ko-KR" altLang="en-US" dirty="0"/>
              <a:t>회의 유해한 내용이 발견되었다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7EBC30-E693-46DA-8364-E93C6F13443F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41699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유해한 내용의 비중이 문제 언어의 사용이 </a:t>
            </a:r>
            <a:r>
              <a:rPr lang="en-US" altLang="ko-KR" dirty="0"/>
              <a:t>51.4 %</a:t>
            </a:r>
            <a:r>
              <a:rPr lang="ko-KR" altLang="en-US" dirty="0"/>
              <a:t>로 가장 많았고</a:t>
            </a:r>
            <a:r>
              <a:rPr lang="en-US" altLang="ko-KR" dirty="0"/>
              <a:t>, </a:t>
            </a:r>
            <a:r>
              <a:rPr lang="ko-KR" altLang="en-US" dirty="0"/>
              <a:t>폭력적인 내용이 </a:t>
            </a:r>
            <a:r>
              <a:rPr lang="en-US" altLang="ko-KR" dirty="0"/>
              <a:t>20.4%, </a:t>
            </a:r>
            <a:r>
              <a:rPr lang="ko-KR" altLang="en-US" dirty="0"/>
              <a:t>선정적인 내용이 </a:t>
            </a:r>
            <a:r>
              <a:rPr lang="en-US" altLang="ko-KR" dirty="0"/>
              <a:t>15.3%</a:t>
            </a:r>
            <a:r>
              <a:rPr lang="ko-KR" altLang="en-US" dirty="0"/>
              <a:t>로 뒤를 이었다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7EBC30-E693-46DA-8364-E93C6F13443F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86784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/>
              <a:t>다음 </a:t>
            </a:r>
            <a:r>
              <a:rPr lang="en-US" altLang="ko-KR" baseline="0" dirty="0"/>
              <a:t>3</a:t>
            </a:r>
            <a:r>
              <a:rPr lang="ko-KR" altLang="en-US" baseline="0" dirty="0"/>
              <a:t>사가 청소년들 사이에서 인기 많은 </a:t>
            </a:r>
            <a:r>
              <a:rPr lang="en-US" altLang="ko-KR" baseline="0" dirty="0"/>
              <a:t>top3 </a:t>
            </a:r>
            <a:r>
              <a:rPr lang="ko-KR" altLang="en-US" baseline="0" dirty="0"/>
              <a:t>플랫폼 그런데 여기에서 욕설</a:t>
            </a:r>
            <a:r>
              <a:rPr lang="en-US" altLang="ko-KR" baseline="0" dirty="0"/>
              <a:t>, </a:t>
            </a:r>
            <a:r>
              <a:rPr lang="ko-KR" altLang="en-US" baseline="0" dirty="0"/>
              <a:t>성인영상 등 유해한 영상</a:t>
            </a:r>
            <a:r>
              <a:rPr lang="en-US" altLang="ko-KR" baseline="0" dirty="0"/>
              <a:t>, </a:t>
            </a:r>
            <a:r>
              <a:rPr lang="ko-KR" altLang="en-US" baseline="0" dirty="0" err="1"/>
              <a:t>채팅들로부터</a:t>
            </a:r>
            <a:r>
              <a:rPr lang="ko-KR" altLang="en-US" baseline="0" dirty="0"/>
              <a:t> 노출</a:t>
            </a:r>
            <a:r>
              <a:rPr lang="en-US" altLang="ko-KR" baseline="0" dirty="0"/>
              <a:t> </a:t>
            </a:r>
          </a:p>
          <a:p>
            <a:r>
              <a:rPr lang="en-US" altLang="ko-KR" baseline="0" dirty="0"/>
              <a:t>-&gt; </a:t>
            </a:r>
            <a:r>
              <a:rPr lang="ko-KR" altLang="en-US" baseline="0" dirty="0"/>
              <a:t>규제가</a:t>
            </a:r>
            <a:r>
              <a:rPr lang="en-US" altLang="ko-KR" baseline="0" dirty="0"/>
              <a:t> tv, </a:t>
            </a:r>
            <a:r>
              <a:rPr lang="ko-KR" altLang="en-US" baseline="0" dirty="0"/>
              <a:t>영화 등은 방송법 및 방송 심의 규정이 적용이 되지만</a:t>
            </a:r>
            <a:r>
              <a:rPr lang="en-US" altLang="ko-KR" baseline="0" dirty="0"/>
              <a:t>, </a:t>
            </a:r>
          </a:p>
          <a:p>
            <a:r>
              <a:rPr lang="ko-KR" altLang="en-US" baseline="0" dirty="0"/>
              <a:t>인터넷 방송은 범용 인터넷 망을 사용하기 때문에 방송구역 개념이 적용되지 않아서 최소한의 제제만 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endParaRPr lang="en-US" altLang="ko-KR" baseline="0" dirty="0"/>
          </a:p>
          <a:p>
            <a:r>
              <a:rPr lang="ko-KR" altLang="en-US" baseline="0" dirty="0"/>
              <a:t>유해 영상이 많음에도 불구하고 유튜브에서는 신고 기반의 제한모드를 제공하고 있고</a:t>
            </a:r>
            <a:r>
              <a:rPr lang="en-US" altLang="ko-KR" baseline="0" dirty="0"/>
              <a:t>,</a:t>
            </a:r>
          </a:p>
          <a:p>
            <a:r>
              <a:rPr lang="ko-KR" altLang="en-US" baseline="0" dirty="0"/>
              <a:t>아프리카는 모니터링과 신고를 통해 관리한다고 하는데 제대로 관리 되고 있지 않다</a:t>
            </a:r>
            <a:r>
              <a:rPr lang="en-US" altLang="ko-KR" baseline="0" dirty="0"/>
              <a:t>. </a:t>
            </a:r>
            <a:r>
              <a:rPr lang="ko-KR" altLang="en-US" baseline="0" dirty="0"/>
              <a:t>사람이 모니터링 </a:t>
            </a:r>
            <a:r>
              <a:rPr lang="en-US" altLang="ko-KR" baseline="0" dirty="0"/>
              <a:t>-&gt; </a:t>
            </a:r>
            <a:r>
              <a:rPr lang="ko-KR" altLang="en-US" baseline="0" dirty="0"/>
              <a:t>올라오는 영상과 채팅이 많은데 사람으로 하니까 필터링이 제대로 되지 않음</a:t>
            </a:r>
            <a:endParaRPr lang="en-US" altLang="ko-KR" baseline="0" dirty="0"/>
          </a:p>
          <a:p>
            <a:r>
              <a:rPr lang="ko-KR" altLang="en-US" baseline="0" dirty="0" err="1"/>
              <a:t>트위치도</a:t>
            </a:r>
            <a:r>
              <a:rPr lang="ko-KR" altLang="en-US" baseline="0" dirty="0"/>
              <a:t> 규제 사항을 올려놓았고</a:t>
            </a:r>
            <a:r>
              <a:rPr lang="en-US" altLang="ko-KR" baseline="0" dirty="0"/>
              <a:t>, </a:t>
            </a:r>
            <a:r>
              <a:rPr lang="ko-KR" altLang="en-US" baseline="0" dirty="0" err="1"/>
              <a:t>싹둑이라는</a:t>
            </a:r>
            <a:r>
              <a:rPr lang="ko-KR" altLang="en-US" baseline="0" dirty="0"/>
              <a:t> 봇이 채팅 관리를 하지만 조금 변형된 채팅들은 잡아내지 못한다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법안이 바뀌는데 오래 걸리고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제제가 제대로 이루어지지 않아 아이들이 유해한 컨텐츠에 노출되고 있으므로</a:t>
            </a:r>
            <a:r>
              <a:rPr lang="en-US" altLang="ko-KR" baseline="0" dirty="0"/>
              <a:t>, </a:t>
            </a:r>
            <a:r>
              <a:rPr lang="ko-KR" altLang="en-US" baseline="0" dirty="0"/>
              <a:t>필터링 시스템 </a:t>
            </a:r>
            <a:r>
              <a:rPr lang="en-US" altLang="ko-KR" baseline="0" dirty="0" err="1"/>
              <a:t>cyberaffiti</a:t>
            </a:r>
            <a:r>
              <a:rPr lang="ko-KR" altLang="en-US" baseline="0" dirty="0"/>
              <a:t>가 필요하다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7EBC30-E693-46DA-8364-E93C6F13443F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03514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/>
              <a:t>다음 </a:t>
            </a:r>
            <a:r>
              <a:rPr lang="en-US" altLang="ko-KR" baseline="0" dirty="0"/>
              <a:t>3</a:t>
            </a:r>
            <a:r>
              <a:rPr lang="ko-KR" altLang="en-US" baseline="0" dirty="0"/>
              <a:t>사가 청소년들 사이에서 인기 많은 </a:t>
            </a:r>
            <a:r>
              <a:rPr lang="en-US" altLang="ko-KR" baseline="0" dirty="0"/>
              <a:t>top3 </a:t>
            </a:r>
            <a:r>
              <a:rPr lang="ko-KR" altLang="en-US" baseline="0" dirty="0"/>
              <a:t>플랫폼 그런데 여기에서 욕설</a:t>
            </a:r>
            <a:r>
              <a:rPr lang="en-US" altLang="ko-KR" baseline="0" dirty="0"/>
              <a:t>, </a:t>
            </a:r>
            <a:r>
              <a:rPr lang="ko-KR" altLang="en-US" baseline="0" dirty="0"/>
              <a:t>성인영상 등 유해한 영상</a:t>
            </a:r>
            <a:r>
              <a:rPr lang="en-US" altLang="ko-KR" baseline="0" dirty="0"/>
              <a:t>, </a:t>
            </a:r>
            <a:r>
              <a:rPr lang="ko-KR" altLang="en-US" baseline="0" dirty="0" err="1"/>
              <a:t>채팅들로부터</a:t>
            </a:r>
            <a:r>
              <a:rPr lang="ko-KR" altLang="en-US" baseline="0" dirty="0"/>
              <a:t> 노출</a:t>
            </a:r>
            <a:r>
              <a:rPr lang="en-US" altLang="ko-KR" baseline="0" dirty="0"/>
              <a:t> </a:t>
            </a:r>
          </a:p>
          <a:p>
            <a:r>
              <a:rPr lang="en-US" altLang="ko-KR" baseline="0" dirty="0"/>
              <a:t>-&gt; </a:t>
            </a:r>
            <a:r>
              <a:rPr lang="ko-KR" altLang="en-US" baseline="0" dirty="0"/>
              <a:t>규제가</a:t>
            </a:r>
            <a:r>
              <a:rPr lang="en-US" altLang="ko-KR" baseline="0" dirty="0"/>
              <a:t> tv, </a:t>
            </a:r>
            <a:r>
              <a:rPr lang="ko-KR" altLang="en-US" baseline="0" dirty="0"/>
              <a:t>영화 등은 방송법 및 방송 심의 규정이 적용이 되지만</a:t>
            </a:r>
            <a:r>
              <a:rPr lang="en-US" altLang="ko-KR" baseline="0" dirty="0"/>
              <a:t>, </a:t>
            </a:r>
          </a:p>
          <a:p>
            <a:r>
              <a:rPr lang="ko-KR" altLang="en-US" baseline="0" dirty="0"/>
              <a:t>인터넷 방송은 범용 인터넷 망을 사용하기 때문에 방송구역 개념이 적용되지 않아서 최소한의 제제만 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endParaRPr lang="en-US" altLang="ko-KR" baseline="0" dirty="0"/>
          </a:p>
          <a:p>
            <a:r>
              <a:rPr lang="ko-KR" altLang="en-US" baseline="0" dirty="0"/>
              <a:t>유해 영상이 많음에도 불구하고 유튜브에서는 신고 기반의 제한모드를 제공하고 있고</a:t>
            </a:r>
            <a:r>
              <a:rPr lang="en-US" altLang="ko-KR" baseline="0" dirty="0"/>
              <a:t>,</a:t>
            </a:r>
          </a:p>
          <a:p>
            <a:r>
              <a:rPr lang="ko-KR" altLang="en-US" baseline="0" dirty="0"/>
              <a:t>아프리카는 모니터링과 신고를 통해 관리한다고 하는데 제대로 관리 되고 있지 않다</a:t>
            </a:r>
            <a:r>
              <a:rPr lang="en-US" altLang="ko-KR" baseline="0" dirty="0"/>
              <a:t>. </a:t>
            </a:r>
            <a:r>
              <a:rPr lang="ko-KR" altLang="en-US" baseline="0" dirty="0"/>
              <a:t>사람이 모니터링 </a:t>
            </a:r>
            <a:r>
              <a:rPr lang="en-US" altLang="ko-KR" baseline="0" dirty="0"/>
              <a:t>-&gt; </a:t>
            </a:r>
            <a:r>
              <a:rPr lang="ko-KR" altLang="en-US" baseline="0" dirty="0"/>
              <a:t>올라오는 영상과 채팅이 많은데 사람으로 하니까 필터링이 제대로 되지 않음</a:t>
            </a:r>
            <a:endParaRPr lang="en-US" altLang="ko-KR" baseline="0" dirty="0"/>
          </a:p>
          <a:p>
            <a:r>
              <a:rPr lang="ko-KR" altLang="en-US" baseline="0" dirty="0" err="1"/>
              <a:t>트위치도</a:t>
            </a:r>
            <a:r>
              <a:rPr lang="ko-KR" altLang="en-US" baseline="0" dirty="0"/>
              <a:t> 규제 사항을 올려놓았고</a:t>
            </a:r>
            <a:r>
              <a:rPr lang="en-US" altLang="ko-KR" baseline="0" dirty="0"/>
              <a:t>, </a:t>
            </a:r>
            <a:r>
              <a:rPr lang="ko-KR" altLang="en-US" baseline="0" dirty="0" err="1"/>
              <a:t>싹둑이라는</a:t>
            </a:r>
            <a:r>
              <a:rPr lang="ko-KR" altLang="en-US" baseline="0" dirty="0"/>
              <a:t> 봇이 채팅 관리를 하지만 조금 변형된 채팅들은 잡아내지 못한다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법안이 바뀌는데 오래 걸리고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제제가 제대로 이루어지지 않아 아이들이 유해한 컨텐츠에 노출되고 있으므로</a:t>
            </a:r>
            <a:r>
              <a:rPr lang="en-US" altLang="ko-KR" baseline="0" dirty="0"/>
              <a:t>, </a:t>
            </a:r>
            <a:r>
              <a:rPr lang="ko-KR" altLang="en-US" baseline="0" dirty="0"/>
              <a:t>필터링 시스템 </a:t>
            </a:r>
            <a:r>
              <a:rPr lang="en-US" altLang="ko-KR" baseline="0" dirty="0" err="1"/>
              <a:t>cyberaffiti</a:t>
            </a:r>
            <a:r>
              <a:rPr lang="ko-KR" altLang="en-US" baseline="0" dirty="0"/>
              <a:t>가 필요하다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7EBC30-E693-46DA-8364-E93C6F13443F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38564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욕설 필터링 성능 개선</a:t>
            </a:r>
          </a:p>
          <a:p>
            <a:r>
              <a:rPr lang="ko-KR" altLang="en-US" dirty="0"/>
              <a:t>현재 개인방송 서비스는 비속어 사전에 기반한 필터링 시스템임</a:t>
            </a:r>
            <a:r>
              <a:rPr lang="en-US" altLang="ko-KR" dirty="0"/>
              <a:t>. </a:t>
            </a:r>
            <a:r>
              <a:rPr lang="ko-KR" altLang="en-US" dirty="0"/>
              <a:t>변형된 비속어는 필터링하지 못한다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ex) </a:t>
            </a:r>
            <a:r>
              <a:rPr lang="ko-KR" altLang="en-US" dirty="0"/>
              <a:t>시발 </a:t>
            </a:r>
            <a:r>
              <a:rPr lang="en-US" altLang="ko-KR" dirty="0"/>
              <a:t>-&gt; XX(</a:t>
            </a:r>
            <a:r>
              <a:rPr lang="ko-KR" altLang="en-US" dirty="0"/>
              <a:t>필터링</a:t>
            </a:r>
            <a:r>
              <a:rPr lang="en-US" altLang="ko-KR" dirty="0"/>
              <a:t>) / </a:t>
            </a:r>
            <a:r>
              <a:rPr lang="ko-KR" altLang="en-US" dirty="0"/>
              <a:t>시</a:t>
            </a:r>
            <a:r>
              <a:rPr lang="en-US" altLang="ko-KR" dirty="0"/>
              <a:t>111</a:t>
            </a:r>
            <a:r>
              <a:rPr lang="ko-KR" altLang="en-US" dirty="0"/>
              <a:t>발 </a:t>
            </a:r>
            <a:r>
              <a:rPr lang="en-US" altLang="ko-KR" dirty="0"/>
              <a:t>-&gt; </a:t>
            </a:r>
            <a:r>
              <a:rPr lang="ko-KR" altLang="en-US" dirty="0"/>
              <a:t>시</a:t>
            </a:r>
            <a:r>
              <a:rPr lang="en-US" altLang="ko-KR" dirty="0"/>
              <a:t>111</a:t>
            </a:r>
            <a:r>
              <a:rPr lang="ko-KR" altLang="en-US" dirty="0"/>
              <a:t>발 </a:t>
            </a:r>
            <a:r>
              <a:rPr lang="en-US" altLang="ko-KR" dirty="0"/>
              <a:t>(</a:t>
            </a:r>
            <a:r>
              <a:rPr lang="ko-KR" altLang="en-US" dirty="0"/>
              <a:t>필터링하지 못함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우리 프로젝트는 자연어처리에서 좋은 성능을 보이고 있는 </a:t>
            </a:r>
            <a:r>
              <a:rPr lang="en-US" altLang="ko-KR" dirty="0"/>
              <a:t>1-dimension</a:t>
            </a:r>
            <a:r>
              <a:rPr lang="en-US" altLang="ko-KR" baseline="0" dirty="0"/>
              <a:t> CNN </a:t>
            </a:r>
            <a:r>
              <a:rPr lang="ko-KR" altLang="en-US" dirty="0"/>
              <a:t>모델을 이용</a:t>
            </a:r>
          </a:p>
          <a:p>
            <a:r>
              <a:rPr lang="ko-KR" altLang="en-US" dirty="0"/>
              <a:t>현재 </a:t>
            </a:r>
            <a:r>
              <a:rPr lang="ko-KR" altLang="en-US" dirty="0" err="1"/>
              <a:t>개인반송</a:t>
            </a:r>
            <a:r>
              <a:rPr lang="ko-KR" altLang="en-US" dirty="0"/>
              <a:t> 서비스의 욕설 필터링 시스템보다 좋은 성능을 보임</a:t>
            </a:r>
          </a:p>
          <a:p>
            <a:endParaRPr lang="en-US" altLang="ko-KR" dirty="0"/>
          </a:p>
          <a:p>
            <a:r>
              <a:rPr lang="en-US" altLang="ko-KR" dirty="0"/>
              <a:t>2. 10</a:t>
            </a:r>
            <a:r>
              <a:rPr lang="ko-KR" altLang="en-US" dirty="0" err="1"/>
              <a:t>분동안</a:t>
            </a:r>
            <a:r>
              <a:rPr lang="ko-KR" altLang="en-US" dirty="0"/>
              <a:t> 더 많은 욕설이 나왔는데도 필터링 된 채팅은 </a:t>
            </a:r>
            <a:r>
              <a:rPr lang="en-US" altLang="ko-KR" dirty="0"/>
              <a:t>1</a:t>
            </a:r>
            <a:r>
              <a:rPr lang="ko-KR" altLang="en-US" dirty="0"/>
              <a:t>개 뿐이었다 </a:t>
            </a:r>
            <a:r>
              <a:rPr lang="en-US" altLang="ko-KR" dirty="0"/>
              <a:t>– </a:t>
            </a:r>
            <a:r>
              <a:rPr lang="ko-KR" altLang="en-US" dirty="0"/>
              <a:t>철구 영상 채팅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7EBC30-E693-46DA-8364-E93C6F13443F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73107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우리 프로젝트는 딥러닝 기반 모델을 이용</a:t>
            </a:r>
          </a:p>
          <a:p>
            <a:r>
              <a:rPr lang="ko-KR" altLang="en-US" dirty="0"/>
              <a:t>현재 </a:t>
            </a:r>
            <a:r>
              <a:rPr lang="ko-KR" altLang="en-US" dirty="0" err="1"/>
              <a:t>개인반송</a:t>
            </a:r>
            <a:r>
              <a:rPr lang="ko-KR" altLang="en-US" dirty="0"/>
              <a:t> 서비스의 욕설 필터링 시스템보다 좋은 성능을 보임</a:t>
            </a:r>
          </a:p>
          <a:p>
            <a:endParaRPr lang="en-US" altLang="ko-KR" dirty="0"/>
          </a:p>
          <a:p>
            <a:r>
              <a:rPr lang="ko-KR" altLang="en-US" dirty="0" err="1"/>
              <a:t>재현율</a:t>
            </a:r>
            <a:r>
              <a:rPr lang="ko-KR" altLang="en-US" dirty="0"/>
              <a:t> </a:t>
            </a:r>
            <a:r>
              <a:rPr lang="en-US" altLang="ko-KR" dirty="0"/>
              <a:t>(Recall) </a:t>
            </a:r>
            <a:r>
              <a:rPr lang="ko-KR" altLang="en-US" dirty="0"/>
              <a:t>비교</a:t>
            </a:r>
            <a:endParaRPr lang="en-US" altLang="ko-KR" dirty="0"/>
          </a:p>
          <a:p>
            <a:pPr lvl="1"/>
            <a:r>
              <a:rPr lang="ko-KR" altLang="en-US" dirty="0"/>
              <a:t>실제 비속어를 비속어로 예측한 비율</a:t>
            </a:r>
            <a:endParaRPr lang="en-US" altLang="ko-KR" dirty="0"/>
          </a:p>
          <a:p>
            <a:pPr lvl="2"/>
            <a:r>
              <a:rPr lang="ko-KR" altLang="en-US" dirty="0"/>
              <a:t>비속어 사전 기반 </a:t>
            </a:r>
            <a:r>
              <a:rPr lang="en-US" altLang="ko-KR" dirty="0"/>
              <a:t>: 17%</a:t>
            </a:r>
          </a:p>
          <a:p>
            <a:pPr lvl="2"/>
            <a:r>
              <a:rPr lang="ko-KR" altLang="en-US" dirty="0"/>
              <a:t>모델 기반 </a:t>
            </a:r>
            <a:r>
              <a:rPr lang="en-US" altLang="ko-KR" dirty="0"/>
              <a:t>: 50%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7EBC30-E693-46DA-8364-E93C6F13443F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70104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현재 개인방송 서비스는 유해 방송에 대한 차단 </a:t>
            </a:r>
            <a:r>
              <a:rPr lang="en-US" altLang="ko-KR" dirty="0"/>
              <a:t>/ </a:t>
            </a:r>
            <a:r>
              <a:rPr lang="ko-KR" altLang="en-US" dirty="0"/>
              <a:t>규제 등을 하고 있지 않음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우리 프로젝트는 자연어 처리를 통한 방송의 유해성 수치를 산출해내어</a:t>
            </a:r>
          </a:p>
          <a:p>
            <a:r>
              <a:rPr lang="ko-KR" altLang="en-US" dirty="0"/>
              <a:t>유해 방송에 대한 차단 </a:t>
            </a:r>
            <a:r>
              <a:rPr lang="en-US" altLang="ko-KR" dirty="0"/>
              <a:t>/ </a:t>
            </a:r>
            <a:r>
              <a:rPr lang="ko-KR" altLang="en-US" dirty="0"/>
              <a:t>규제를 </a:t>
            </a:r>
            <a:r>
              <a:rPr lang="ko-KR" altLang="en-US" dirty="0" err="1"/>
              <a:t>구현해내었다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7EBC30-E693-46DA-8364-E93C6F13443F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43530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AD6285-58E3-4734-8111-9C8200F7A3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9AC8C9D-9DBE-438E-B585-C43BAAB1B0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AC8AABC-33BC-4311-A87A-10A168512F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B8127A-0074-4847-A0C9-C6AB676F0FB1}" type="datetime1">
              <a:rPr lang="ko-KR" altLang="en-US" smtClean="0"/>
              <a:t>2019-08-28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4B81AD3-AB5B-40C2-8E81-9736C80C40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Wei and Zou(2019) Wei, J., Zou, K. 2019. EDA: Easy Data Augmentation Techniques for Boosting Performance on Text Classification Tasks. arXiv:1901.11196.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1A9F940-3453-4B9F-8780-8A31DBDE7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CD5F2-8070-4851-9D80-189DC87470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19669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8EDCEF-8768-496F-BB26-743F824C9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33D41A9-7D0A-46C6-9DE5-71262A276F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FC131B6-D106-4D08-9D6A-0872299C3F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5E18B4-4557-4290-B857-2E90FF01A4BD}" type="datetime1">
              <a:rPr lang="ko-KR" altLang="en-US" smtClean="0"/>
              <a:t>2019-08-28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6A1FC03-D94B-49D4-864F-85FD564AA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Wei and Zou(2019) Wei, J., Zou, K. 2019. EDA: Easy Data Augmentation Techniques for Boosting Performance on Text Classification Tasks. arXiv:1901.11196.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07FFDEC-B97F-48ED-8DF3-8B544A77DF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CD5F2-8070-4851-9D80-189DC87470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83428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0AAAEFF-8C24-4032-A269-68CF64CA16C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1048583-41F3-420F-AE80-075167A057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1569E0D-11EB-44F1-BBC0-CC8F6F9DD0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D0144-9A5A-4749-9127-7AA5B684BB65}" type="datetime1">
              <a:rPr lang="ko-KR" altLang="en-US" smtClean="0"/>
              <a:t>2019-08-28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6760AF8-1966-4B1B-979D-C3A682ACE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Wei and Zou(2019) Wei, J., Zou, K. 2019. EDA: Easy Data Augmentation Techniques for Boosting Performance on Text Classification Tasks. arXiv:1901.11196.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53A75AF-D9DB-48B4-B5AC-82499D56EE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CD5F2-8070-4851-9D80-189DC87470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38233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EB9C9A-0D31-40AD-833E-D54EA7E3E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4FF7693-45EC-453C-A329-2A82EB98C9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420B92A-3DAF-4146-BD14-A2BF0A8791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D3B898-9DBA-4357-8544-5181F60C9F24}" type="datetime1">
              <a:rPr lang="ko-KR" altLang="en-US" smtClean="0"/>
              <a:t>2019-08-28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10A804E-86FD-443C-BCC2-78607A46E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Wei and Zou(2019) Wei, J., Zou, K. 2019. EDA: Easy Data Augmentation Techniques for Boosting Performance on Text Classification Tasks. arXiv:1901.11196.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BAE9DD0-6B9F-4777-98F6-0FABE8017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CD5F2-8070-4851-9D80-189DC87470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15612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43544D-ABCA-4D9D-BD2B-BE304FD100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C1AA0F3-F0A8-4099-9004-5A4182DB7D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8F8907C-861B-4D5B-A0B6-95F1D348B2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9D4EE2-075E-47BD-9273-631C2C8AC83E}" type="datetime1">
              <a:rPr lang="ko-KR" altLang="en-US" smtClean="0"/>
              <a:t>2019-08-28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16D4E2-B383-46B1-9959-1CFB587E0A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Wei and Zou(2019) Wei, J., Zou, K. 2019. EDA: Easy Data Augmentation Techniques for Boosting Performance on Text Classification Tasks. arXiv:1901.11196.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370635A-8E7F-4B73-942B-6DD8BE0FC0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CD5F2-8070-4851-9D80-189DC87470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0451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037928-C01C-42DF-A44F-B576A02A0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D0EE66D-B89C-4993-9739-1A227771A5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C868981-645B-4300-A4AD-08B981FF53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6DFFA81-75C5-4AC9-B3FD-27A51191D7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979BC-2DB0-4D9C-8B8A-AE2C4AC4D513}" type="datetime1">
              <a:rPr lang="ko-KR" altLang="en-US" smtClean="0"/>
              <a:t>2019-08-28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27A0C71-FD2F-4BAD-AB91-1A2A9CD72B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Wei and Zou(2019) Wei, J., Zou, K. 2019. EDA: Easy Data Augmentation Techniques for Boosting Performance on Text Classification Tasks. arXiv:1901.11196.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734955B-B6C9-4D8F-A0F5-A34607F406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CD5F2-8070-4851-9D80-189DC87470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63722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CBE6B0-DD0D-40B5-9102-450689632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921B387-4D81-4755-BC05-4BE7013F34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B0341E4-15AC-4EFF-83F6-454344487C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B565498-1F49-459B-86B5-2F0F5F043A7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7698D64-664D-4317-B24B-F92E8943CE4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26BD393-C799-428F-A45D-EC79D2732A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F6229-1A74-4B28-8F4D-BC705A05B8DE}" type="datetime1">
              <a:rPr lang="ko-KR" altLang="en-US" smtClean="0"/>
              <a:t>2019-08-28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3B2B096-52AE-4CAA-8EB3-0CD98B37AE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Wei and Zou(2019) Wei, J., Zou, K. 2019. EDA: Easy Data Augmentation Techniques for Boosting Performance on Text Classification Tasks. arXiv:1901.11196.</a:t>
            </a:r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6C40E17-2413-408E-8BF2-2C26A008F9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CD5F2-8070-4851-9D80-189DC87470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17782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79F3C0-65BE-4F97-970B-2F0147387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493B516-C34C-4224-893A-24BEC9CFDD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89E156-6913-4ED9-BACD-1124E8D8568E}" type="datetime1">
              <a:rPr lang="ko-KR" altLang="en-US" smtClean="0"/>
              <a:t>2019-08-28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D50DD5A-F764-4A43-AC8B-4FED6B1228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Wei and Zou(2019) Wei, J., Zou, K. 2019. EDA: Easy Data Augmentation Techniques for Boosting Performance on Text Classification Tasks. arXiv:1901.11196.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A80650A-0CA9-4FE8-8C6F-2709D4356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CD5F2-8070-4851-9D80-189DC87470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58585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56F199E-D030-49D3-A467-1ABBE12296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EDFDD-32B2-4A1A-B7EA-96B3527C266A}" type="datetime1">
              <a:rPr lang="ko-KR" altLang="en-US" smtClean="0"/>
              <a:t>2019-08-28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532AD29-F722-440B-B97E-E984035484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Wei and Zou(2019) Wei, J., Zou, K. 2019. EDA: Easy Data Augmentation Techniques for Boosting Performance on Text Classification Tasks. arXiv:1901.11196.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8638106-8EDF-4E71-8EC7-B228A6B65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CD5F2-8070-4851-9D80-189DC87470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21978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DA1181-1704-4F44-88B3-BA537B41D8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F3E8CB9-1B05-42C5-ACA0-60541C81A7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82ECA43-12CE-4375-850C-822C4CA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32CD66F-1792-4B0A-B32D-A9AE43DC34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A4F89B-E925-4699-98AD-4CAD0DCF83F8}" type="datetime1">
              <a:rPr lang="ko-KR" altLang="en-US" smtClean="0"/>
              <a:t>2019-08-28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FBF2178-5296-48BA-B62E-DBFCC6A95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Wei and Zou(2019) Wei, J., Zou, K. 2019. EDA: Easy Data Augmentation Techniques for Boosting Performance on Text Classification Tasks. arXiv:1901.11196.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2A14BD9-E03E-4E81-A3BC-9871F8FCAC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CD5F2-8070-4851-9D80-189DC87470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33150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740425-09B2-4B50-ACC8-A96AE7FDA4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2425D71-B811-4B7E-AC8F-9C6CDB002E0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CC48675-6D8D-4FA3-8C97-94C29D441F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29332C3-E489-49DD-893F-6C98B26BC5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DE3AA9-6BA5-4315-919A-51398D6E28F8}" type="datetime1">
              <a:rPr lang="ko-KR" altLang="en-US" smtClean="0"/>
              <a:t>2019-08-28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BC46C24-F186-46AA-8F93-0162FAF0D1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Wei and Zou(2019) Wei, J., Zou, K. 2019. EDA: Easy Data Augmentation Techniques for Boosting Performance on Text Classification Tasks. arXiv:1901.11196.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606D59D-4E21-4A12-95EF-508157BC5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CD5F2-8070-4851-9D80-189DC87470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28181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1D0FD9C-4165-4C19-A95F-89AFCAA5E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B3AA332-A702-4597-839A-852BAB3360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7779F24-1FD7-4965-A003-0FF682ED995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55ED7F-9416-4C08-B4B7-9573C467D59A}" type="datetime1">
              <a:rPr lang="ko-KR" altLang="en-US" smtClean="0"/>
              <a:t>2019-08-28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DBB2331-38AF-4D2F-B187-B7860E1E1F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ko-KR"/>
              <a:t>Wei and Zou(2019) Wei, J., Zou, K. 2019. EDA: Easy Data Augmentation Techniques for Boosting Performance on Text Classification Tasks. arXiv:1901.11196.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4479044-1F09-425D-A8B7-21225E50AD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8CD5F2-8070-4851-9D80-189DC87470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38770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150.95.153.18:8000/" TargetMode="External"/><Relationship Id="rId2" Type="http://schemas.openxmlformats.org/officeDocument/2006/relationships/hyperlink" Target="http://43978bf4.ngrok.io/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chrome.google.com/webstore/search/Cyberaffiti" TargetMode="Externa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DAFBB9-ABC4-4A9C-B835-BF5B3F9229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87064" y="971204"/>
            <a:ext cx="9144000" cy="2387600"/>
          </a:xfrm>
          <a:ln>
            <a:solidFill>
              <a:schemeClr val="bg2">
                <a:alpha val="0"/>
              </a:schemeClr>
            </a:solidFill>
          </a:ln>
        </p:spPr>
        <p:txBody>
          <a:bodyPr>
            <a:noAutofit/>
          </a:bodyPr>
          <a:lstStyle/>
          <a:p>
            <a:r>
              <a:rPr lang="en-US" altLang="ko-KR" sz="9600" dirty="0">
                <a:ln>
                  <a:solidFill>
                    <a:schemeClr val="bg1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CYBERAFFITI</a:t>
            </a:r>
            <a:endParaRPr lang="ko-KR" altLang="en-US" sz="9600" dirty="0">
              <a:ln>
                <a:solidFill>
                  <a:schemeClr val="bg1"/>
                </a:solidFill>
              </a:ln>
              <a:solidFill>
                <a:schemeClr val="accent3">
                  <a:lumMod val="20000"/>
                  <a:lumOff val="80000"/>
                </a:schemeClr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9E80679-8CC2-43E8-AF28-0B76471E0A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34814" y="2986150"/>
            <a:ext cx="9144000" cy="1655762"/>
          </a:xfrm>
        </p:spPr>
        <p:txBody>
          <a:bodyPr>
            <a:normAutofit/>
          </a:bodyPr>
          <a:lstStyle/>
          <a:p>
            <a:r>
              <a:rPr lang="ko-KR" altLang="en-US" sz="4400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인터넷방송 유해성 산출을 통한 </a:t>
            </a:r>
            <a:endParaRPr lang="en-US" altLang="ko-KR" sz="4400" dirty="0"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  <a:p>
            <a:r>
              <a:rPr lang="ko-KR" altLang="en-US" sz="4400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필터링 시스템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FBA5C51-8CFF-4D4F-84B0-6FE6F0FFEFB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212725">
            <a:solidFill>
              <a:srgbClr val="7C001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A348C95-FDF6-465F-9DF4-6F74C974A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CD5F2-8070-4851-9D80-189DC87470CB}" type="slidenum">
              <a:rPr lang="ko-KR" altLang="en-US" smtClean="0"/>
              <a:t>1</a:t>
            </a:fld>
            <a:endParaRPr lang="ko-KR" altLang="en-US"/>
          </a:p>
        </p:txBody>
      </p:sp>
      <p:sp>
        <p:nvSpPr>
          <p:cNvPr id="7" name="부제목 2">
            <a:extLst>
              <a:ext uri="{FF2B5EF4-FFF2-40B4-BE49-F238E27FC236}">
                <a16:creationId xmlns:a16="http://schemas.microsoft.com/office/drawing/2014/main" id="{2AFCE349-DA95-4F75-949E-CBC5C5BE6C0B}"/>
              </a:ext>
            </a:extLst>
          </p:cNvPr>
          <p:cNvSpPr txBox="1">
            <a:spLocks/>
          </p:cNvSpPr>
          <p:nvPr/>
        </p:nvSpPr>
        <p:spPr>
          <a:xfrm>
            <a:off x="1487488" y="4966459"/>
            <a:ext cx="9144000" cy="13065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50000"/>
              </a:lnSpc>
            </a:pPr>
            <a:r>
              <a:rPr lang="en-US" altLang="ko-KR" sz="2000" dirty="0">
                <a:solidFill>
                  <a:schemeClr val="bg2">
                    <a:lumMod val="7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3</a:t>
            </a:r>
            <a:r>
              <a:rPr lang="ko-KR" altLang="en-US" sz="2000" dirty="0">
                <a:solidFill>
                  <a:schemeClr val="bg2">
                    <a:lumMod val="7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조 </a:t>
            </a:r>
            <a:endParaRPr lang="en-US" altLang="ko-KR" sz="2000" dirty="0">
              <a:solidFill>
                <a:schemeClr val="bg2">
                  <a:lumMod val="75000"/>
                </a:schemeClr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  <a:p>
            <a:pPr>
              <a:lnSpc>
                <a:spcPct val="50000"/>
              </a:lnSpc>
            </a:pPr>
            <a:r>
              <a:rPr lang="ko-KR" altLang="en-US" sz="2000" dirty="0" err="1">
                <a:solidFill>
                  <a:schemeClr val="bg2">
                    <a:lumMod val="7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남궁찬</a:t>
            </a:r>
            <a:r>
              <a:rPr lang="ko-KR" altLang="en-US" sz="2000" dirty="0">
                <a:solidFill>
                  <a:schemeClr val="bg2">
                    <a:lumMod val="7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 </a:t>
            </a:r>
            <a:r>
              <a:rPr lang="ko-KR" altLang="en-US" sz="2000" dirty="0" err="1">
                <a:solidFill>
                  <a:schemeClr val="bg2">
                    <a:lumMod val="7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박재은</a:t>
            </a:r>
            <a:r>
              <a:rPr lang="ko-KR" altLang="en-US" sz="2000" dirty="0">
                <a:solidFill>
                  <a:schemeClr val="bg2">
                    <a:lumMod val="7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 장민교</a:t>
            </a:r>
            <a:endParaRPr lang="en-US" altLang="ko-KR" sz="2000" dirty="0">
              <a:solidFill>
                <a:schemeClr val="bg2">
                  <a:lumMod val="75000"/>
                </a:schemeClr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  <a:p>
            <a:pPr>
              <a:lnSpc>
                <a:spcPct val="50000"/>
              </a:lnSpc>
            </a:pPr>
            <a:r>
              <a:rPr lang="ko-KR" altLang="en-US" sz="2000" dirty="0">
                <a:solidFill>
                  <a:schemeClr val="bg2">
                    <a:lumMod val="7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조민수 </a:t>
            </a:r>
            <a:r>
              <a:rPr lang="ko-KR" altLang="en-US" sz="2000" dirty="0" err="1">
                <a:solidFill>
                  <a:schemeClr val="bg2">
                    <a:lumMod val="7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정우태</a:t>
            </a:r>
            <a:r>
              <a:rPr lang="ko-KR" altLang="en-US" sz="2000" dirty="0">
                <a:solidFill>
                  <a:schemeClr val="bg2">
                    <a:lumMod val="7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 채수영</a:t>
            </a: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41276A42-727A-4969-A126-DE6C54BC1DA3}"/>
              </a:ext>
            </a:extLst>
          </p:cNvPr>
          <p:cNvSpPr txBox="1">
            <a:spLocks/>
          </p:cNvSpPr>
          <p:nvPr/>
        </p:nvSpPr>
        <p:spPr>
          <a:xfrm>
            <a:off x="1524000" y="808568"/>
            <a:ext cx="9144000" cy="2387600"/>
          </a:xfrm>
          <a:prstGeom prst="rect">
            <a:avLst/>
          </a:prstGeom>
          <a:noFill/>
          <a:ln>
            <a:solidFill>
              <a:schemeClr val="bg2">
                <a:alpha val="0"/>
              </a:schemeClr>
            </a:solidFill>
          </a:ln>
          <a:effectLst>
            <a:glow rad="1016000">
              <a:schemeClr val="accent3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prst="relaxedInset"/>
          </a:sp3d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9600" dirty="0">
                <a:ln>
                  <a:solidFill>
                    <a:schemeClr val="bg1"/>
                  </a:solidFill>
                </a:ln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CYBERAFFITI</a:t>
            </a:r>
            <a:endParaRPr lang="ko-KR" altLang="en-US" sz="9600" dirty="0">
              <a:ln>
                <a:solidFill>
                  <a:schemeClr val="bg1"/>
                </a:solidFill>
              </a:ln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C20AF284-AAE4-4917-9B89-D993D996A9EA}"/>
              </a:ext>
            </a:extLst>
          </p:cNvPr>
          <p:cNvCxnSpPr>
            <a:cxnSpLocks/>
          </p:cNvCxnSpPr>
          <p:nvPr/>
        </p:nvCxnSpPr>
        <p:spPr>
          <a:xfrm>
            <a:off x="1787979" y="1460423"/>
            <a:ext cx="8621485" cy="0"/>
          </a:xfrm>
          <a:prstGeom prst="line">
            <a:avLst/>
          </a:prstGeom>
          <a:ln>
            <a:solidFill>
              <a:srgbClr val="7C001A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44AD83B9-C01A-404A-A3D6-823E045B0B76}"/>
              </a:ext>
            </a:extLst>
          </p:cNvPr>
          <p:cNvCxnSpPr>
            <a:cxnSpLocks/>
          </p:cNvCxnSpPr>
          <p:nvPr/>
        </p:nvCxnSpPr>
        <p:spPr>
          <a:xfrm flipV="1">
            <a:off x="3222171" y="4641912"/>
            <a:ext cx="5773783" cy="20117"/>
          </a:xfrm>
          <a:prstGeom prst="line">
            <a:avLst/>
          </a:prstGeom>
          <a:ln>
            <a:solidFill>
              <a:srgbClr val="7C001A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다이아몬드 16">
            <a:extLst>
              <a:ext uri="{FF2B5EF4-FFF2-40B4-BE49-F238E27FC236}">
                <a16:creationId xmlns:a16="http://schemas.microsoft.com/office/drawing/2014/main" id="{6584E65B-B9F9-4A8B-B768-8269394365A9}"/>
              </a:ext>
            </a:extLst>
          </p:cNvPr>
          <p:cNvSpPr/>
          <p:nvPr/>
        </p:nvSpPr>
        <p:spPr>
          <a:xfrm>
            <a:off x="5983151" y="1369372"/>
            <a:ext cx="152674" cy="152674"/>
          </a:xfrm>
          <a:prstGeom prst="diamond">
            <a:avLst/>
          </a:prstGeom>
          <a:solidFill>
            <a:srgbClr val="7C001A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다이아몬드 17">
            <a:extLst>
              <a:ext uri="{FF2B5EF4-FFF2-40B4-BE49-F238E27FC236}">
                <a16:creationId xmlns:a16="http://schemas.microsoft.com/office/drawing/2014/main" id="{E45A09FB-99C3-49CA-9CB9-3E505B98EBD3}"/>
              </a:ext>
            </a:extLst>
          </p:cNvPr>
          <p:cNvSpPr/>
          <p:nvPr/>
        </p:nvSpPr>
        <p:spPr>
          <a:xfrm>
            <a:off x="5983151" y="4568279"/>
            <a:ext cx="152674" cy="152674"/>
          </a:xfrm>
          <a:prstGeom prst="diamond">
            <a:avLst/>
          </a:prstGeom>
          <a:solidFill>
            <a:srgbClr val="7C001A"/>
          </a:solidFill>
          <a:ln>
            <a:solidFill>
              <a:srgbClr val="7C001A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5480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5C74797-81A0-4D72-88F5-496B468C2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CD5F2-8070-4851-9D80-189DC87470CB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702B54-4CBF-4335-91AB-45C54C8F794F}"/>
              </a:ext>
            </a:extLst>
          </p:cNvPr>
          <p:cNvSpPr txBox="1"/>
          <p:nvPr/>
        </p:nvSpPr>
        <p:spPr>
          <a:xfrm>
            <a:off x="349483" y="539936"/>
            <a:ext cx="3223312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69850" prst="divot"/>
            </a:sp3d>
          </a:bodyPr>
          <a:lstStyle/>
          <a:p>
            <a:r>
              <a:rPr lang="ko-KR" altLang="en-US" sz="7200" dirty="0">
                <a:effectLst/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필요성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70FB7EE-62FC-449C-84BD-4EB784C5A32A}"/>
              </a:ext>
            </a:extLst>
          </p:cNvPr>
          <p:cNvSpPr/>
          <p:nvPr/>
        </p:nvSpPr>
        <p:spPr>
          <a:xfrm>
            <a:off x="288758" y="296779"/>
            <a:ext cx="11598442" cy="62644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237C1D6-5775-444B-8968-2677F62514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13" t="25684" r="26091" b="27158"/>
          <a:stretch/>
        </p:blipFill>
        <p:spPr>
          <a:xfrm>
            <a:off x="2467999" y="4890400"/>
            <a:ext cx="3591488" cy="1416361"/>
          </a:xfrm>
          <a:prstGeom prst="rect">
            <a:avLst/>
          </a:prstGeom>
          <a:ln w="28575">
            <a:solidFill>
              <a:schemeClr val="dk1"/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302A416-DDE8-436C-98D6-3CA7E34C45F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763" r="15713" b="32631"/>
          <a:stretch/>
        </p:blipFill>
        <p:spPr>
          <a:xfrm>
            <a:off x="1626978" y="3392488"/>
            <a:ext cx="4448061" cy="1402680"/>
          </a:xfrm>
          <a:prstGeom prst="rect">
            <a:avLst/>
          </a:prstGeom>
          <a:ln w="28575">
            <a:solidFill>
              <a:schemeClr val="dk1"/>
            </a:solidFill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E00E4A4-1292-45D9-8C22-4BB92AD4BE0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47"/>
          <a:stretch/>
        </p:blipFill>
        <p:spPr>
          <a:xfrm>
            <a:off x="1642532" y="1849266"/>
            <a:ext cx="4416955" cy="1430439"/>
          </a:xfrm>
          <a:prstGeom prst="rect">
            <a:avLst/>
          </a:prstGeom>
          <a:ln w="28575">
            <a:solidFill>
              <a:schemeClr val="dk1"/>
            </a:solidFill>
          </a:ln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64510B30-D30A-4DCE-8075-324E5DEA077D}"/>
              </a:ext>
            </a:extLst>
          </p:cNvPr>
          <p:cNvSpPr/>
          <p:nvPr/>
        </p:nvSpPr>
        <p:spPr>
          <a:xfrm>
            <a:off x="6087979" y="2326611"/>
            <a:ext cx="394906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2600325" algn="l"/>
              </a:tabLst>
            </a:pPr>
            <a:r>
              <a:rPr lang="ko-KR" altLang="en-US" sz="6000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신고기반 </a:t>
            </a:r>
            <a:endParaRPr lang="en-US" altLang="ko-KR" sz="6000" dirty="0"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70711DC-EF41-4AD7-BA3D-2AB42A008CB8}"/>
              </a:ext>
            </a:extLst>
          </p:cNvPr>
          <p:cNvSpPr/>
          <p:nvPr/>
        </p:nvSpPr>
        <p:spPr>
          <a:xfrm>
            <a:off x="6116963" y="3776864"/>
            <a:ext cx="557598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2600325" algn="l"/>
              </a:tabLst>
            </a:pPr>
            <a:r>
              <a:rPr lang="ko-KR" altLang="en-US" sz="6000" dirty="0" err="1">
                <a:solidFill>
                  <a:srgbClr val="0E459F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채팅방</a:t>
            </a:r>
            <a:r>
              <a:rPr lang="ko-KR" altLang="en-US" sz="6000" dirty="0">
                <a:solidFill>
                  <a:srgbClr val="0E459F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 필터링</a:t>
            </a:r>
            <a:endParaRPr lang="en-US" altLang="ko-KR" sz="6000" dirty="0">
              <a:solidFill>
                <a:srgbClr val="0E459F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08E57FA-5FB5-49E8-A425-EF9F99D801B5}"/>
              </a:ext>
            </a:extLst>
          </p:cNvPr>
          <p:cNvSpPr/>
          <p:nvPr/>
        </p:nvSpPr>
        <p:spPr>
          <a:xfrm>
            <a:off x="6116963" y="5255793"/>
            <a:ext cx="586474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2600325" algn="l"/>
              </a:tabLst>
            </a:pPr>
            <a:r>
              <a:rPr lang="ko-KR" altLang="en-US" sz="6000" dirty="0" err="1">
                <a:solidFill>
                  <a:srgbClr val="6441A5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채팅방</a:t>
            </a:r>
            <a:r>
              <a:rPr lang="ko-KR" altLang="en-US" sz="6000" dirty="0">
                <a:solidFill>
                  <a:srgbClr val="6441A5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 필터링</a:t>
            </a:r>
            <a:endParaRPr lang="en-US" altLang="ko-KR" sz="6000" dirty="0">
              <a:solidFill>
                <a:srgbClr val="6441A5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3D062E9-4CD6-4A91-9D85-6E287D9D5DF1}"/>
              </a:ext>
            </a:extLst>
          </p:cNvPr>
          <p:cNvSpPr txBox="1"/>
          <p:nvPr/>
        </p:nvSpPr>
        <p:spPr>
          <a:xfrm>
            <a:off x="3346682" y="586954"/>
            <a:ext cx="8959617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69850" prst="divot"/>
            </a:sp3d>
          </a:bodyPr>
          <a:lstStyle/>
          <a:p>
            <a:r>
              <a:rPr lang="en-US" altLang="ko-KR" sz="7200" dirty="0">
                <a:effectLst/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:</a:t>
            </a:r>
            <a:r>
              <a:rPr lang="ko-KR" altLang="en-US" sz="7200" dirty="0">
                <a:solidFill>
                  <a:srgbClr val="7C001A"/>
                </a:solidFill>
                <a:effectLst/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기존 플랫폼 필터링</a:t>
            </a:r>
          </a:p>
        </p:txBody>
      </p:sp>
    </p:spTree>
    <p:extLst>
      <p:ext uri="{BB962C8B-B14F-4D97-AF65-F5344CB8AC3E}">
        <p14:creationId xmlns:p14="http://schemas.microsoft.com/office/powerpoint/2010/main" val="1314528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5C74797-81A0-4D72-88F5-496B468C2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CD5F2-8070-4851-9D80-189DC87470CB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702B54-4CBF-4335-91AB-45C54C8F794F}"/>
              </a:ext>
            </a:extLst>
          </p:cNvPr>
          <p:cNvSpPr txBox="1"/>
          <p:nvPr/>
        </p:nvSpPr>
        <p:spPr>
          <a:xfrm>
            <a:off x="349483" y="539936"/>
            <a:ext cx="3223312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69850" prst="divot"/>
            </a:sp3d>
          </a:bodyPr>
          <a:lstStyle/>
          <a:p>
            <a:r>
              <a:rPr lang="ko-KR" altLang="en-US" sz="7200" dirty="0" err="1">
                <a:effectLst/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차별점</a:t>
            </a:r>
            <a:endParaRPr lang="ko-KR" altLang="en-US" sz="7200" dirty="0">
              <a:effectLst/>
              <a:latin typeface="Tmon몬소리OTF Black" panose="02000A03000000000000" pitchFamily="50" charset="-127"/>
              <a:ea typeface="Tmon몬소리OTF Black" panose="02000A03000000000000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70FB7EE-62FC-449C-84BD-4EB784C5A32A}"/>
              </a:ext>
            </a:extLst>
          </p:cNvPr>
          <p:cNvSpPr/>
          <p:nvPr/>
        </p:nvSpPr>
        <p:spPr>
          <a:xfrm>
            <a:off x="288758" y="296779"/>
            <a:ext cx="11598442" cy="62644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D77A7D-CE23-41C2-82D6-21A1E50B9274}"/>
              </a:ext>
            </a:extLst>
          </p:cNvPr>
          <p:cNvSpPr txBox="1"/>
          <p:nvPr/>
        </p:nvSpPr>
        <p:spPr>
          <a:xfrm>
            <a:off x="3095430" y="527625"/>
            <a:ext cx="9269135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69850" prst="divot"/>
            </a:sp3d>
          </a:bodyPr>
          <a:lstStyle/>
          <a:p>
            <a:r>
              <a:rPr lang="en-US" altLang="ko-KR" sz="7200" dirty="0">
                <a:solidFill>
                  <a:srgbClr val="7C001A"/>
                </a:solidFill>
                <a:effectLst/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01. </a:t>
            </a:r>
            <a:r>
              <a:rPr lang="ko-KR" altLang="en-US" sz="7200" dirty="0">
                <a:solidFill>
                  <a:srgbClr val="7C001A"/>
                </a:solidFill>
                <a:effectLst/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욕설 필터링 개선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C131F5E-9910-4FBE-9920-E9276DEE5478}"/>
              </a:ext>
            </a:extLst>
          </p:cNvPr>
          <p:cNvSpPr/>
          <p:nvPr/>
        </p:nvSpPr>
        <p:spPr>
          <a:xfrm>
            <a:off x="1745673" y="3047999"/>
            <a:ext cx="8655627" cy="2573483"/>
          </a:xfrm>
          <a:prstGeom prst="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2A4E3AA-05D2-4653-886E-231400FAAE49}"/>
              </a:ext>
            </a:extLst>
          </p:cNvPr>
          <p:cNvSpPr txBox="1"/>
          <p:nvPr/>
        </p:nvSpPr>
        <p:spPr>
          <a:xfrm>
            <a:off x="578350" y="3225572"/>
            <a:ext cx="10920246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69850" prst="divot"/>
            </a:sp3d>
          </a:bodyPr>
          <a:lstStyle/>
          <a:p>
            <a:pPr algn="ctr"/>
            <a:r>
              <a:rPr lang="ko-KR" altLang="en-US" sz="6000" dirty="0">
                <a:effectLst/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●비속어 </a:t>
            </a:r>
            <a:r>
              <a:rPr lang="ko-KR" altLang="en-US" sz="6000" dirty="0"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사전 기반 </a:t>
            </a:r>
            <a:r>
              <a:rPr lang="ko-KR" altLang="en-US" sz="6000" dirty="0">
                <a:effectLst/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필터링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F8EB377-D140-496F-B555-FCE7CC770922}"/>
              </a:ext>
            </a:extLst>
          </p:cNvPr>
          <p:cNvSpPr txBox="1"/>
          <p:nvPr/>
        </p:nvSpPr>
        <p:spPr>
          <a:xfrm>
            <a:off x="707958" y="4324846"/>
            <a:ext cx="10920246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69850" prst="divot"/>
            </a:sp3d>
          </a:bodyPr>
          <a:lstStyle/>
          <a:p>
            <a:pPr algn="ctr"/>
            <a:r>
              <a:rPr lang="ko-KR" altLang="en-US" sz="5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예</a:t>
            </a:r>
            <a:r>
              <a:rPr lang="en-US" altLang="ko-KR" sz="5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) </a:t>
            </a:r>
            <a:r>
              <a:rPr lang="ko-KR" altLang="en-US" sz="5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시발</a:t>
            </a:r>
            <a:r>
              <a:rPr lang="en-US" altLang="ko-KR" sz="5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, </a:t>
            </a:r>
            <a:r>
              <a:rPr lang="ko-KR" altLang="en-US" sz="5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시</a:t>
            </a:r>
            <a:r>
              <a:rPr lang="en-US" altLang="ko-KR" sz="5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11</a:t>
            </a:r>
            <a:r>
              <a:rPr lang="ko-KR" altLang="en-US" sz="5400" dirty="0">
                <a:solidFill>
                  <a:schemeClr val="tx1">
                    <a:lumMod val="65000"/>
                    <a:lumOff val="35000"/>
                  </a:schemeClr>
                </a:solidFill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발</a:t>
            </a:r>
            <a:r>
              <a:rPr lang="en-US" altLang="ko-KR" sz="5400" dirty="0">
                <a:solidFill>
                  <a:schemeClr val="tx1">
                    <a:lumMod val="65000"/>
                    <a:lumOff val="35000"/>
                  </a:schemeClr>
                </a:solidFill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, </a:t>
            </a:r>
            <a:r>
              <a:rPr lang="ko-KR" altLang="en-US" sz="5400" dirty="0">
                <a:solidFill>
                  <a:schemeClr val="tx1">
                    <a:lumMod val="65000"/>
                    <a:lumOff val="35000"/>
                  </a:schemeClr>
                </a:solidFill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시</a:t>
            </a:r>
            <a:r>
              <a:rPr lang="en-US" altLang="ko-KR" sz="5400" dirty="0">
                <a:solidFill>
                  <a:schemeClr val="tx1">
                    <a:lumMod val="65000"/>
                    <a:lumOff val="35000"/>
                  </a:schemeClr>
                </a:solidFill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111</a:t>
            </a:r>
            <a:r>
              <a:rPr lang="ko-KR" altLang="en-US" sz="5400" dirty="0">
                <a:solidFill>
                  <a:schemeClr val="tx1">
                    <a:lumMod val="65000"/>
                    <a:lumOff val="35000"/>
                  </a:schemeClr>
                </a:solidFill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발</a:t>
            </a:r>
            <a:endParaRPr lang="ko-KR" altLang="en-US" sz="540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Tmon몬소리OTF Black" panose="02000A03000000000000" pitchFamily="50" charset="-127"/>
              <a:ea typeface="Tmon몬소리OTF Black" panose="02000A03000000000000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83E1355-1085-4FB9-B8ED-4D95D95E4571}"/>
              </a:ext>
            </a:extLst>
          </p:cNvPr>
          <p:cNvSpPr txBox="1"/>
          <p:nvPr/>
        </p:nvSpPr>
        <p:spPr>
          <a:xfrm>
            <a:off x="607113" y="1950999"/>
            <a:ext cx="10920246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h="25400" prst="softRound"/>
            </a:sp3d>
          </a:bodyPr>
          <a:lstStyle/>
          <a:p>
            <a:pPr algn="ctr"/>
            <a:r>
              <a:rPr lang="en-US" altLang="ko-KR" sz="7200" b="1" dirty="0">
                <a:ln w="22225">
                  <a:solidFill>
                    <a:schemeClr val="tx1"/>
                  </a:solidFill>
                  <a:prstDash val="solid"/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[</a:t>
            </a:r>
            <a:r>
              <a:rPr lang="ko-KR" altLang="en-US" sz="7200" b="1" dirty="0">
                <a:ln w="22225">
                  <a:solidFill>
                    <a:schemeClr val="tx1"/>
                  </a:solidFill>
                  <a:prstDash val="solid"/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기존 플랫폼 구현방식</a:t>
            </a:r>
            <a:r>
              <a:rPr lang="en-US" altLang="ko-KR" sz="7200" b="1" dirty="0">
                <a:ln w="22225">
                  <a:solidFill>
                    <a:schemeClr val="tx1"/>
                  </a:solidFill>
                  <a:prstDash val="solid"/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]</a:t>
            </a:r>
            <a:endParaRPr lang="ko-KR" altLang="en-US" sz="7200" b="1" dirty="0">
              <a:ln w="22225">
                <a:solidFill>
                  <a:schemeClr val="tx1"/>
                </a:solidFill>
                <a:prstDash val="solid"/>
              </a:ln>
              <a:solidFill>
                <a:schemeClr val="tx1">
                  <a:lumMod val="95000"/>
                  <a:lumOff val="5000"/>
                </a:schemeClr>
              </a:solidFill>
              <a:latin typeface="Tmon몬소리OTF Black" panose="02000A03000000000000" pitchFamily="50" charset="-127"/>
              <a:ea typeface="Tmon몬소리OTF Black" panose="02000A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247320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5C74797-81A0-4D72-88F5-496B468C2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CD5F2-8070-4851-9D80-189DC87470CB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702B54-4CBF-4335-91AB-45C54C8F794F}"/>
              </a:ext>
            </a:extLst>
          </p:cNvPr>
          <p:cNvSpPr txBox="1"/>
          <p:nvPr/>
        </p:nvSpPr>
        <p:spPr>
          <a:xfrm>
            <a:off x="349483" y="539936"/>
            <a:ext cx="3223312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69850" prst="divot"/>
            </a:sp3d>
          </a:bodyPr>
          <a:lstStyle/>
          <a:p>
            <a:r>
              <a:rPr lang="ko-KR" altLang="en-US" sz="7200" dirty="0" err="1">
                <a:effectLst/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차별점</a:t>
            </a:r>
            <a:endParaRPr lang="ko-KR" altLang="en-US" sz="7200" dirty="0">
              <a:effectLst/>
              <a:latin typeface="Tmon몬소리OTF Black" panose="02000A03000000000000" pitchFamily="50" charset="-127"/>
              <a:ea typeface="Tmon몬소리OTF Black" panose="02000A03000000000000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70FB7EE-62FC-449C-84BD-4EB784C5A32A}"/>
              </a:ext>
            </a:extLst>
          </p:cNvPr>
          <p:cNvSpPr/>
          <p:nvPr/>
        </p:nvSpPr>
        <p:spPr>
          <a:xfrm>
            <a:off x="288758" y="296779"/>
            <a:ext cx="11598442" cy="62644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D77A7D-CE23-41C2-82D6-21A1E50B9274}"/>
              </a:ext>
            </a:extLst>
          </p:cNvPr>
          <p:cNvSpPr txBox="1"/>
          <p:nvPr/>
        </p:nvSpPr>
        <p:spPr>
          <a:xfrm>
            <a:off x="3095430" y="527625"/>
            <a:ext cx="9269135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69850" prst="divot"/>
            </a:sp3d>
          </a:bodyPr>
          <a:lstStyle/>
          <a:p>
            <a:r>
              <a:rPr lang="en-US" altLang="ko-KR" sz="7200" dirty="0">
                <a:solidFill>
                  <a:srgbClr val="7C001A"/>
                </a:solidFill>
                <a:effectLst/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01. </a:t>
            </a:r>
            <a:r>
              <a:rPr lang="ko-KR" altLang="en-US" sz="7200" dirty="0">
                <a:solidFill>
                  <a:srgbClr val="7C001A"/>
                </a:solidFill>
                <a:effectLst/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욕설 필터링 개선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C131F5E-9910-4FBE-9920-E9276DEE5478}"/>
              </a:ext>
            </a:extLst>
          </p:cNvPr>
          <p:cNvSpPr/>
          <p:nvPr/>
        </p:nvSpPr>
        <p:spPr>
          <a:xfrm>
            <a:off x="1745673" y="3047999"/>
            <a:ext cx="8655627" cy="2573483"/>
          </a:xfrm>
          <a:prstGeom prst="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2A4E3AA-05D2-4653-886E-231400FAAE49}"/>
              </a:ext>
            </a:extLst>
          </p:cNvPr>
          <p:cNvSpPr txBox="1"/>
          <p:nvPr/>
        </p:nvSpPr>
        <p:spPr>
          <a:xfrm>
            <a:off x="578350" y="3225572"/>
            <a:ext cx="10920246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69850" prst="divot"/>
            </a:sp3d>
          </a:bodyPr>
          <a:lstStyle/>
          <a:p>
            <a:pPr algn="ctr"/>
            <a:r>
              <a:rPr lang="ko-KR" altLang="en-US" sz="6000" dirty="0">
                <a:effectLst/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●비속어 </a:t>
            </a:r>
            <a:r>
              <a:rPr lang="ko-KR" altLang="en-US" sz="6000" dirty="0"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사전 기반 </a:t>
            </a:r>
            <a:r>
              <a:rPr lang="ko-KR" altLang="en-US" sz="6000" dirty="0">
                <a:effectLst/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필터링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F8EB377-D140-496F-B555-FCE7CC770922}"/>
              </a:ext>
            </a:extLst>
          </p:cNvPr>
          <p:cNvSpPr txBox="1"/>
          <p:nvPr/>
        </p:nvSpPr>
        <p:spPr>
          <a:xfrm>
            <a:off x="707958" y="4324846"/>
            <a:ext cx="10920246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69850" prst="divot"/>
            </a:sp3d>
          </a:bodyPr>
          <a:lstStyle/>
          <a:p>
            <a:pPr algn="ctr"/>
            <a:r>
              <a:rPr lang="ko-KR" altLang="en-US" sz="5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예</a:t>
            </a:r>
            <a:r>
              <a:rPr lang="en-US" altLang="ko-KR" sz="5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) </a:t>
            </a:r>
            <a:r>
              <a:rPr lang="ko-KR" altLang="en-US" sz="5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시발</a:t>
            </a:r>
            <a:r>
              <a:rPr lang="en-US" altLang="ko-KR" sz="5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, </a:t>
            </a:r>
            <a:r>
              <a:rPr lang="ko-KR" altLang="en-US" sz="5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시</a:t>
            </a:r>
            <a:r>
              <a:rPr lang="en-US" altLang="ko-KR" sz="5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11</a:t>
            </a:r>
            <a:r>
              <a:rPr lang="ko-KR" altLang="en-US" sz="5400" dirty="0">
                <a:solidFill>
                  <a:schemeClr val="tx1">
                    <a:lumMod val="65000"/>
                    <a:lumOff val="35000"/>
                  </a:schemeClr>
                </a:solidFill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발</a:t>
            </a:r>
            <a:r>
              <a:rPr lang="en-US" altLang="ko-KR" sz="5400" dirty="0">
                <a:solidFill>
                  <a:schemeClr val="tx1">
                    <a:lumMod val="65000"/>
                    <a:lumOff val="35000"/>
                  </a:schemeClr>
                </a:solidFill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, </a:t>
            </a:r>
            <a:r>
              <a:rPr lang="ko-KR" altLang="en-US" sz="5400" dirty="0">
                <a:solidFill>
                  <a:schemeClr val="tx1">
                    <a:lumMod val="65000"/>
                    <a:lumOff val="35000"/>
                  </a:schemeClr>
                </a:solidFill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시</a:t>
            </a:r>
            <a:r>
              <a:rPr lang="en-US" altLang="ko-KR" sz="5400" dirty="0">
                <a:solidFill>
                  <a:schemeClr val="tx1">
                    <a:lumMod val="65000"/>
                    <a:lumOff val="35000"/>
                  </a:schemeClr>
                </a:solidFill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111</a:t>
            </a:r>
            <a:r>
              <a:rPr lang="ko-KR" altLang="en-US" sz="5400" dirty="0">
                <a:solidFill>
                  <a:schemeClr val="tx1">
                    <a:lumMod val="65000"/>
                    <a:lumOff val="35000"/>
                  </a:schemeClr>
                </a:solidFill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발</a:t>
            </a:r>
            <a:endParaRPr lang="ko-KR" altLang="en-US" sz="540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Tmon몬소리OTF Black" panose="02000A03000000000000" pitchFamily="50" charset="-127"/>
              <a:ea typeface="Tmon몬소리OTF Black" panose="02000A03000000000000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83E1355-1085-4FB9-B8ED-4D95D95E4571}"/>
              </a:ext>
            </a:extLst>
          </p:cNvPr>
          <p:cNvSpPr txBox="1"/>
          <p:nvPr/>
        </p:nvSpPr>
        <p:spPr>
          <a:xfrm>
            <a:off x="607113" y="1950999"/>
            <a:ext cx="10920246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h="25400" prst="softRound"/>
            </a:sp3d>
          </a:bodyPr>
          <a:lstStyle/>
          <a:p>
            <a:pPr algn="ctr"/>
            <a:r>
              <a:rPr lang="en-US" altLang="ko-KR" sz="7200" b="1" dirty="0">
                <a:ln w="22225">
                  <a:solidFill>
                    <a:schemeClr val="tx1"/>
                  </a:solidFill>
                  <a:prstDash val="solid"/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[</a:t>
            </a:r>
            <a:r>
              <a:rPr lang="ko-KR" altLang="en-US" sz="7200" b="1">
                <a:ln w="22225">
                  <a:solidFill>
                    <a:schemeClr val="tx1"/>
                  </a:solidFill>
                  <a:prstDash val="solid"/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기존 플랫폼 </a:t>
            </a:r>
            <a:r>
              <a:rPr lang="ko-KR" altLang="en-US" sz="7200" b="1" dirty="0">
                <a:ln w="22225">
                  <a:solidFill>
                    <a:schemeClr val="tx1"/>
                  </a:solidFill>
                  <a:prstDash val="solid"/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구현방식</a:t>
            </a:r>
            <a:r>
              <a:rPr lang="en-US" altLang="ko-KR" sz="7200" b="1" dirty="0">
                <a:ln w="22225">
                  <a:solidFill>
                    <a:schemeClr val="tx1"/>
                  </a:solidFill>
                  <a:prstDash val="solid"/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]</a:t>
            </a:r>
            <a:endParaRPr lang="ko-KR" altLang="en-US" sz="7200" b="1" dirty="0">
              <a:ln w="22225">
                <a:solidFill>
                  <a:schemeClr val="tx1"/>
                </a:solidFill>
                <a:prstDash val="solid"/>
              </a:ln>
              <a:solidFill>
                <a:schemeClr val="tx1">
                  <a:lumMod val="95000"/>
                  <a:lumOff val="5000"/>
                </a:schemeClr>
              </a:solidFill>
              <a:latin typeface="Tmon몬소리OTF Black" panose="02000A03000000000000" pitchFamily="50" charset="-127"/>
              <a:ea typeface="Tmon몬소리OTF Black" panose="02000A03000000000000" pitchFamily="50" charset="-127"/>
            </a:endParaRPr>
          </a:p>
        </p:txBody>
      </p:sp>
      <p:sp>
        <p:nvSpPr>
          <p:cNvPr id="2" name="순서도: 연결자 1">
            <a:extLst>
              <a:ext uri="{FF2B5EF4-FFF2-40B4-BE49-F238E27FC236}">
                <a16:creationId xmlns:a16="http://schemas.microsoft.com/office/drawing/2014/main" id="{88060461-D548-4C4A-A3AF-01B79AC0AA08}"/>
              </a:ext>
            </a:extLst>
          </p:cNvPr>
          <p:cNvSpPr/>
          <p:nvPr/>
        </p:nvSpPr>
        <p:spPr>
          <a:xfrm>
            <a:off x="3441700" y="4160116"/>
            <a:ext cx="1219200" cy="1219200"/>
          </a:xfrm>
          <a:prstGeom prst="flowChartConnector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87068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5C74797-81A0-4D72-88F5-496B468C2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CD5F2-8070-4851-9D80-189DC87470CB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702B54-4CBF-4335-91AB-45C54C8F794F}"/>
              </a:ext>
            </a:extLst>
          </p:cNvPr>
          <p:cNvSpPr txBox="1"/>
          <p:nvPr/>
        </p:nvSpPr>
        <p:spPr>
          <a:xfrm>
            <a:off x="349483" y="539936"/>
            <a:ext cx="3223312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69850" prst="divot"/>
            </a:sp3d>
          </a:bodyPr>
          <a:lstStyle/>
          <a:p>
            <a:r>
              <a:rPr lang="ko-KR" altLang="en-US" sz="7200" dirty="0" err="1">
                <a:effectLst/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차별점</a:t>
            </a:r>
            <a:endParaRPr lang="ko-KR" altLang="en-US" sz="7200" dirty="0">
              <a:effectLst/>
              <a:latin typeface="Tmon몬소리OTF Black" panose="02000A03000000000000" pitchFamily="50" charset="-127"/>
              <a:ea typeface="Tmon몬소리OTF Black" panose="02000A03000000000000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70FB7EE-62FC-449C-84BD-4EB784C5A32A}"/>
              </a:ext>
            </a:extLst>
          </p:cNvPr>
          <p:cNvSpPr/>
          <p:nvPr/>
        </p:nvSpPr>
        <p:spPr>
          <a:xfrm>
            <a:off x="288758" y="296779"/>
            <a:ext cx="11598442" cy="62644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D77A7D-CE23-41C2-82D6-21A1E50B9274}"/>
              </a:ext>
            </a:extLst>
          </p:cNvPr>
          <p:cNvSpPr txBox="1"/>
          <p:nvPr/>
        </p:nvSpPr>
        <p:spPr>
          <a:xfrm>
            <a:off x="3095430" y="527625"/>
            <a:ext cx="9269135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69850" prst="divot"/>
            </a:sp3d>
          </a:bodyPr>
          <a:lstStyle/>
          <a:p>
            <a:r>
              <a:rPr lang="en-US" altLang="ko-KR" sz="7200" dirty="0">
                <a:solidFill>
                  <a:srgbClr val="7C001A"/>
                </a:solidFill>
                <a:effectLst/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01. </a:t>
            </a:r>
            <a:r>
              <a:rPr lang="ko-KR" altLang="en-US" sz="7200" dirty="0">
                <a:solidFill>
                  <a:srgbClr val="7C001A"/>
                </a:solidFill>
                <a:effectLst/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욕설 필터링 개선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C131F5E-9910-4FBE-9920-E9276DEE5478}"/>
              </a:ext>
            </a:extLst>
          </p:cNvPr>
          <p:cNvSpPr/>
          <p:nvPr/>
        </p:nvSpPr>
        <p:spPr>
          <a:xfrm>
            <a:off x="1745673" y="3047999"/>
            <a:ext cx="8655627" cy="2573483"/>
          </a:xfrm>
          <a:prstGeom prst="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2A4E3AA-05D2-4653-886E-231400FAAE49}"/>
              </a:ext>
            </a:extLst>
          </p:cNvPr>
          <p:cNvSpPr txBox="1"/>
          <p:nvPr/>
        </p:nvSpPr>
        <p:spPr>
          <a:xfrm>
            <a:off x="578350" y="3225572"/>
            <a:ext cx="10920246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69850" prst="divot"/>
            </a:sp3d>
          </a:bodyPr>
          <a:lstStyle/>
          <a:p>
            <a:pPr algn="ctr"/>
            <a:r>
              <a:rPr lang="ko-KR" altLang="en-US" sz="6000" dirty="0">
                <a:effectLst/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●비속어 </a:t>
            </a:r>
            <a:r>
              <a:rPr lang="ko-KR" altLang="en-US" sz="6000" dirty="0"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사전 기반 </a:t>
            </a:r>
            <a:r>
              <a:rPr lang="ko-KR" altLang="en-US" sz="6000" dirty="0">
                <a:effectLst/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필터링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F8EB377-D140-496F-B555-FCE7CC770922}"/>
              </a:ext>
            </a:extLst>
          </p:cNvPr>
          <p:cNvSpPr txBox="1"/>
          <p:nvPr/>
        </p:nvSpPr>
        <p:spPr>
          <a:xfrm>
            <a:off x="707958" y="4324846"/>
            <a:ext cx="10920246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69850" prst="divot"/>
            </a:sp3d>
          </a:bodyPr>
          <a:lstStyle/>
          <a:p>
            <a:pPr algn="ctr"/>
            <a:r>
              <a:rPr lang="ko-KR" altLang="en-US" sz="5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예</a:t>
            </a:r>
            <a:r>
              <a:rPr lang="en-US" altLang="ko-KR" sz="5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) </a:t>
            </a:r>
            <a:r>
              <a:rPr lang="ko-KR" altLang="en-US" sz="5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시발</a:t>
            </a:r>
            <a:r>
              <a:rPr lang="en-US" altLang="ko-KR" sz="5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, </a:t>
            </a:r>
            <a:r>
              <a:rPr lang="ko-KR" altLang="en-US" sz="5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시</a:t>
            </a:r>
            <a:r>
              <a:rPr lang="en-US" altLang="ko-KR" sz="5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11</a:t>
            </a:r>
            <a:r>
              <a:rPr lang="ko-KR" altLang="en-US" sz="5400" dirty="0">
                <a:solidFill>
                  <a:schemeClr val="tx1">
                    <a:lumMod val="65000"/>
                    <a:lumOff val="35000"/>
                  </a:schemeClr>
                </a:solidFill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발</a:t>
            </a:r>
            <a:r>
              <a:rPr lang="en-US" altLang="ko-KR" sz="5400" dirty="0">
                <a:solidFill>
                  <a:schemeClr val="tx1">
                    <a:lumMod val="65000"/>
                    <a:lumOff val="35000"/>
                  </a:schemeClr>
                </a:solidFill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, </a:t>
            </a:r>
            <a:r>
              <a:rPr lang="ko-KR" altLang="en-US" sz="5400" dirty="0">
                <a:solidFill>
                  <a:schemeClr val="tx1">
                    <a:lumMod val="65000"/>
                    <a:lumOff val="35000"/>
                  </a:schemeClr>
                </a:solidFill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시</a:t>
            </a:r>
            <a:r>
              <a:rPr lang="en-US" altLang="ko-KR" sz="5400" dirty="0">
                <a:solidFill>
                  <a:schemeClr val="tx1">
                    <a:lumMod val="65000"/>
                    <a:lumOff val="35000"/>
                  </a:schemeClr>
                </a:solidFill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111</a:t>
            </a:r>
            <a:r>
              <a:rPr lang="ko-KR" altLang="en-US" sz="5400" dirty="0">
                <a:solidFill>
                  <a:schemeClr val="tx1">
                    <a:lumMod val="65000"/>
                    <a:lumOff val="35000"/>
                  </a:schemeClr>
                </a:solidFill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발</a:t>
            </a:r>
            <a:endParaRPr lang="ko-KR" altLang="en-US" sz="540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Tmon몬소리OTF Black" panose="02000A03000000000000" pitchFamily="50" charset="-127"/>
              <a:ea typeface="Tmon몬소리OTF Black" panose="02000A03000000000000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83E1355-1085-4FB9-B8ED-4D95D95E4571}"/>
              </a:ext>
            </a:extLst>
          </p:cNvPr>
          <p:cNvSpPr txBox="1"/>
          <p:nvPr/>
        </p:nvSpPr>
        <p:spPr>
          <a:xfrm>
            <a:off x="607113" y="1950999"/>
            <a:ext cx="10920246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h="25400" prst="softRound"/>
            </a:sp3d>
          </a:bodyPr>
          <a:lstStyle/>
          <a:p>
            <a:pPr algn="ctr"/>
            <a:r>
              <a:rPr lang="en-US" altLang="ko-KR" sz="7200" b="1" dirty="0">
                <a:ln w="22225">
                  <a:solidFill>
                    <a:schemeClr val="tx1"/>
                  </a:solidFill>
                  <a:prstDash val="solid"/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[</a:t>
            </a:r>
            <a:r>
              <a:rPr lang="ko-KR" altLang="en-US" sz="7200" b="1">
                <a:ln w="22225">
                  <a:solidFill>
                    <a:schemeClr val="tx1"/>
                  </a:solidFill>
                  <a:prstDash val="solid"/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기존 플랫폼 </a:t>
            </a:r>
            <a:r>
              <a:rPr lang="ko-KR" altLang="en-US" sz="7200" b="1" dirty="0">
                <a:ln w="22225">
                  <a:solidFill>
                    <a:schemeClr val="tx1"/>
                  </a:solidFill>
                  <a:prstDash val="solid"/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구현방식</a:t>
            </a:r>
            <a:r>
              <a:rPr lang="en-US" altLang="ko-KR" sz="7200" b="1" dirty="0">
                <a:ln w="22225">
                  <a:solidFill>
                    <a:schemeClr val="tx1"/>
                  </a:solidFill>
                  <a:prstDash val="solid"/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]</a:t>
            </a:r>
            <a:endParaRPr lang="ko-KR" altLang="en-US" sz="7200" b="1" dirty="0">
              <a:ln w="22225">
                <a:solidFill>
                  <a:schemeClr val="tx1"/>
                </a:solidFill>
                <a:prstDash val="solid"/>
              </a:ln>
              <a:solidFill>
                <a:schemeClr val="tx1">
                  <a:lumMod val="95000"/>
                  <a:lumOff val="5000"/>
                </a:schemeClr>
              </a:solidFill>
              <a:latin typeface="Tmon몬소리OTF Black" panose="02000A03000000000000" pitchFamily="50" charset="-127"/>
              <a:ea typeface="Tmon몬소리OTF Black" panose="02000A03000000000000" pitchFamily="50" charset="-127"/>
            </a:endParaRPr>
          </a:p>
        </p:txBody>
      </p:sp>
      <p:sp>
        <p:nvSpPr>
          <p:cNvPr id="2" name="순서도: 연결자 1">
            <a:extLst>
              <a:ext uri="{FF2B5EF4-FFF2-40B4-BE49-F238E27FC236}">
                <a16:creationId xmlns:a16="http://schemas.microsoft.com/office/drawing/2014/main" id="{88060461-D548-4C4A-A3AF-01B79AC0AA08}"/>
              </a:ext>
            </a:extLst>
          </p:cNvPr>
          <p:cNvSpPr/>
          <p:nvPr/>
        </p:nvSpPr>
        <p:spPr>
          <a:xfrm>
            <a:off x="3441700" y="4160116"/>
            <a:ext cx="1219200" cy="1219200"/>
          </a:xfrm>
          <a:prstGeom prst="flowChartConnector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곱하기 기호 2">
            <a:extLst>
              <a:ext uri="{FF2B5EF4-FFF2-40B4-BE49-F238E27FC236}">
                <a16:creationId xmlns:a16="http://schemas.microsoft.com/office/drawing/2014/main" id="{86012033-3CB3-43DA-94E5-DD562A325C83}"/>
              </a:ext>
            </a:extLst>
          </p:cNvPr>
          <p:cNvSpPr/>
          <p:nvPr/>
        </p:nvSpPr>
        <p:spPr>
          <a:xfrm>
            <a:off x="4761746" y="3568700"/>
            <a:ext cx="2553454" cy="2477886"/>
          </a:xfrm>
          <a:prstGeom prst="mathMultiply">
            <a:avLst>
              <a:gd name="adj1" fmla="val 2321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곱하기 기호 11">
            <a:extLst>
              <a:ext uri="{FF2B5EF4-FFF2-40B4-BE49-F238E27FC236}">
                <a16:creationId xmlns:a16="http://schemas.microsoft.com/office/drawing/2014/main" id="{D0B58502-D68A-4C20-BA63-5FBE6220F6C8}"/>
              </a:ext>
            </a:extLst>
          </p:cNvPr>
          <p:cNvSpPr/>
          <p:nvPr/>
        </p:nvSpPr>
        <p:spPr>
          <a:xfrm>
            <a:off x="7428746" y="3613466"/>
            <a:ext cx="2553454" cy="2477886"/>
          </a:xfrm>
          <a:prstGeom prst="mathMultiply">
            <a:avLst>
              <a:gd name="adj1" fmla="val 2321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86018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704BF142-1988-4A95-843B-3F996DC91BD1}"/>
              </a:ext>
            </a:extLst>
          </p:cNvPr>
          <p:cNvGrpSpPr/>
          <p:nvPr/>
        </p:nvGrpSpPr>
        <p:grpSpPr>
          <a:xfrm>
            <a:off x="371948" y="1783376"/>
            <a:ext cx="11317076" cy="4534688"/>
            <a:chOff x="715047" y="2892159"/>
            <a:chExt cx="5004443" cy="2005252"/>
          </a:xfrm>
        </p:grpSpPr>
        <p:pic>
          <p:nvPicPr>
            <p:cNvPr id="8" name="그림 7" descr="노필터링1.png">
              <a:extLst>
                <a:ext uri="{FF2B5EF4-FFF2-40B4-BE49-F238E27FC236}">
                  <a16:creationId xmlns:a16="http://schemas.microsoft.com/office/drawing/2014/main" id="{548D3663-37E9-4D37-BD4B-79D6757E5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15047" y="3884431"/>
              <a:ext cx="3170933" cy="487154"/>
            </a:xfrm>
            <a:prstGeom prst="rect">
              <a:avLst/>
            </a:prstGeom>
          </p:spPr>
        </p:pic>
        <p:pic>
          <p:nvPicPr>
            <p:cNvPr id="9" name="그림 8" descr="노필터링2.png">
              <a:extLst>
                <a:ext uri="{FF2B5EF4-FFF2-40B4-BE49-F238E27FC236}">
                  <a16:creationId xmlns:a16="http://schemas.microsoft.com/office/drawing/2014/main" id="{05F9BF99-773A-40C0-8A25-CD9A908DF66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15047" y="4371585"/>
              <a:ext cx="2781541" cy="525826"/>
            </a:xfrm>
            <a:prstGeom prst="rect">
              <a:avLst/>
            </a:prstGeom>
          </p:spPr>
        </p:pic>
        <p:pic>
          <p:nvPicPr>
            <p:cNvPr id="10" name="그림 9" descr="노필터3.png">
              <a:extLst>
                <a:ext uri="{FF2B5EF4-FFF2-40B4-BE49-F238E27FC236}">
                  <a16:creationId xmlns:a16="http://schemas.microsoft.com/office/drawing/2014/main" id="{E50BD294-0663-40EF-A24D-68C59A523A1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15047" y="3439121"/>
              <a:ext cx="2705335" cy="388654"/>
            </a:xfrm>
            <a:prstGeom prst="rect">
              <a:avLst/>
            </a:prstGeom>
          </p:spPr>
        </p:pic>
        <p:pic>
          <p:nvPicPr>
            <p:cNvPr id="12" name="그림 11" descr="노필터링4.png">
              <a:extLst>
                <a:ext uri="{FF2B5EF4-FFF2-40B4-BE49-F238E27FC236}">
                  <a16:creationId xmlns:a16="http://schemas.microsoft.com/office/drawing/2014/main" id="{7F370FC9-3BBD-4AB6-A8F5-BC7FD36E52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/>
            <a:srcRect r="45168"/>
            <a:stretch/>
          </p:blipFill>
          <p:spPr>
            <a:xfrm>
              <a:off x="3539049" y="2892159"/>
              <a:ext cx="1876193" cy="449619"/>
            </a:xfrm>
            <a:prstGeom prst="rect">
              <a:avLst/>
            </a:prstGeom>
          </p:spPr>
        </p:pic>
        <p:pic>
          <p:nvPicPr>
            <p:cNvPr id="14" name="그림 13" descr="노필터링5.png">
              <a:extLst>
                <a:ext uri="{FF2B5EF4-FFF2-40B4-BE49-F238E27FC236}">
                  <a16:creationId xmlns:a16="http://schemas.microsoft.com/office/drawing/2014/main" id="{98634F4B-B64E-422F-91B1-709F75A247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/>
            <a:srcRect r="35450"/>
            <a:stretch/>
          </p:blipFill>
          <p:spPr>
            <a:xfrm>
              <a:off x="3515703" y="3423880"/>
              <a:ext cx="2203787" cy="403895"/>
            </a:xfrm>
            <a:prstGeom prst="rect">
              <a:avLst/>
            </a:prstGeom>
          </p:spPr>
        </p:pic>
        <p:pic>
          <p:nvPicPr>
            <p:cNvPr id="15" name="그림 14" descr="노필터링6.png">
              <a:extLst>
                <a:ext uri="{FF2B5EF4-FFF2-40B4-BE49-F238E27FC236}">
                  <a16:creationId xmlns:a16="http://schemas.microsoft.com/office/drawing/2014/main" id="{2B04AFB7-B13C-487B-9A53-4D6B555EF8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/>
            <a:srcRect r="29077"/>
            <a:stretch/>
          </p:blipFill>
          <p:spPr>
            <a:xfrm>
              <a:off x="3605275" y="3967690"/>
              <a:ext cx="1967336" cy="807790"/>
            </a:xfrm>
            <a:prstGeom prst="rect">
              <a:avLst/>
            </a:prstGeom>
          </p:spPr>
        </p:pic>
        <p:pic>
          <p:nvPicPr>
            <p:cNvPr id="16" name="그림 15" descr="필터링1.png">
              <a:extLst>
                <a:ext uri="{FF2B5EF4-FFF2-40B4-BE49-F238E27FC236}">
                  <a16:creationId xmlns:a16="http://schemas.microsoft.com/office/drawing/2014/main" id="{4931BC03-C372-4F14-8450-BB1D6D914DA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15047" y="2898296"/>
              <a:ext cx="2602919" cy="520584"/>
            </a:xfrm>
            <a:prstGeom prst="rect">
              <a:avLst/>
            </a:prstGeom>
          </p:spPr>
        </p:pic>
      </p:grp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5C74797-81A0-4D72-88F5-496B468C2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CD5F2-8070-4851-9D80-189DC87470CB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702B54-4CBF-4335-91AB-45C54C8F794F}"/>
              </a:ext>
            </a:extLst>
          </p:cNvPr>
          <p:cNvSpPr txBox="1"/>
          <p:nvPr/>
        </p:nvSpPr>
        <p:spPr>
          <a:xfrm>
            <a:off x="349483" y="539936"/>
            <a:ext cx="3223312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69850" prst="divot"/>
            </a:sp3d>
          </a:bodyPr>
          <a:lstStyle/>
          <a:p>
            <a:r>
              <a:rPr lang="ko-KR" altLang="en-US" sz="7200" dirty="0" err="1">
                <a:effectLst/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차별점</a:t>
            </a:r>
            <a:endParaRPr lang="ko-KR" altLang="en-US" sz="7200" dirty="0">
              <a:effectLst/>
              <a:latin typeface="Tmon몬소리OTF Black" panose="02000A03000000000000" pitchFamily="50" charset="-127"/>
              <a:ea typeface="Tmon몬소리OTF Black" panose="02000A03000000000000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70FB7EE-62FC-449C-84BD-4EB784C5A32A}"/>
              </a:ext>
            </a:extLst>
          </p:cNvPr>
          <p:cNvSpPr/>
          <p:nvPr/>
        </p:nvSpPr>
        <p:spPr>
          <a:xfrm>
            <a:off x="288758" y="296779"/>
            <a:ext cx="11598442" cy="62644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DD75F81-9EC0-4757-B33C-A186FA059ECB}"/>
              </a:ext>
            </a:extLst>
          </p:cNvPr>
          <p:cNvSpPr txBox="1"/>
          <p:nvPr/>
        </p:nvSpPr>
        <p:spPr>
          <a:xfrm>
            <a:off x="3095430" y="527625"/>
            <a:ext cx="9269135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69850" prst="divot"/>
            </a:sp3d>
          </a:bodyPr>
          <a:lstStyle/>
          <a:p>
            <a:r>
              <a:rPr lang="en-US" altLang="ko-KR" sz="7200" dirty="0">
                <a:solidFill>
                  <a:srgbClr val="7C001A"/>
                </a:solidFill>
                <a:effectLst/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01. </a:t>
            </a:r>
            <a:r>
              <a:rPr lang="ko-KR" altLang="en-US" sz="7200" dirty="0">
                <a:solidFill>
                  <a:srgbClr val="7C001A"/>
                </a:solidFill>
                <a:effectLst/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욕설 필터링 개선</a:t>
            </a:r>
          </a:p>
        </p:txBody>
      </p:sp>
    </p:spTree>
    <p:extLst>
      <p:ext uri="{BB962C8B-B14F-4D97-AF65-F5344CB8AC3E}">
        <p14:creationId xmlns:p14="http://schemas.microsoft.com/office/powerpoint/2010/main" val="5473056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704BF142-1988-4A95-843B-3F996DC91BD1}"/>
              </a:ext>
            </a:extLst>
          </p:cNvPr>
          <p:cNvGrpSpPr/>
          <p:nvPr/>
        </p:nvGrpSpPr>
        <p:grpSpPr>
          <a:xfrm>
            <a:off x="349483" y="2144031"/>
            <a:ext cx="11598442" cy="4052065"/>
            <a:chOff x="715047" y="2898296"/>
            <a:chExt cx="5722174" cy="1999115"/>
          </a:xfrm>
        </p:grpSpPr>
        <p:pic>
          <p:nvPicPr>
            <p:cNvPr id="8" name="그림 7" descr="노필터링1.png">
              <a:extLst>
                <a:ext uri="{FF2B5EF4-FFF2-40B4-BE49-F238E27FC236}">
                  <a16:creationId xmlns:a16="http://schemas.microsoft.com/office/drawing/2014/main" id="{548D3663-37E9-4D37-BD4B-79D6757E5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5047" y="3884431"/>
              <a:ext cx="3170933" cy="487154"/>
            </a:xfrm>
            <a:prstGeom prst="rect">
              <a:avLst/>
            </a:prstGeom>
          </p:spPr>
        </p:pic>
        <p:pic>
          <p:nvPicPr>
            <p:cNvPr id="9" name="그림 8" descr="노필터링2.png">
              <a:extLst>
                <a:ext uri="{FF2B5EF4-FFF2-40B4-BE49-F238E27FC236}">
                  <a16:creationId xmlns:a16="http://schemas.microsoft.com/office/drawing/2014/main" id="{05F9BF99-773A-40C0-8A25-CD9A908DF66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15047" y="4371585"/>
              <a:ext cx="2781541" cy="525826"/>
            </a:xfrm>
            <a:prstGeom prst="rect">
              <a:avLst/>
            </a:prstGeom>
          </p:spPr>
        </p:pic>
        <p:pic>
          <p:nvPicPr>
            <p:cNvPr id="10" name="그림 9" descr="노필터3.png">
              <a:extLst>
                <a:ext uri="{FF2B5EF4-FFF2-40B4-BE49-F238E27FC236}">
                  <a16:creationId xmlns:a16="http://schemas.microsoft.com/office/drawing/2014/main" id="{E50BD294-0663-40EF-A24D-68C59A523A1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15047" y="3439121"/>
              <a:ext cx="2705335" cy="388654"/>
            </a:xfrm>
            <a:prstGeom prst="rect">
              <a:avLst/>
            </a:prstGeom>
          </p:spPr>
        </p:pic>
        <p:pic>
          <p:nvPicPr>
            <p:cNvPr id="12" name="그림 11" descr="노필터링4.png">
              <a:extLst>
                <a:ext uri="{FF2B5EF4-FFF2-40B4-BE49-F238E27FC236}">
                  <a16:creationId xmlns:a16="http://schemas.microsoft.com/office/drawing/2014/main" id="{7F370FC9-3BBD-4AB6-A8F5-BC7FD36E52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/>
            <a:srcRect r="36020" b="10169"/>
            <a:stretch/>
          </p:blipFill>
          <p:spPr>
            <a:xfrm>
              <a:off x="4080757" y="2898296"/>
              <a:ext cx="2189206" cy="403895"/>
            </a:xfrm>
            <a:prstGeom prst="rect">
              <a:avLst/>
            </a:prstGeom>
          </p:spPr>
        </p:pic>
        <p:pic>
          <p:nvPicPr>
            <p:cNvPr id="14" name="그림 13" descr="노필터링5.png">
              <a:extLst>
                <a:ext uri="{FF2B5EF4-FFF2-40B4-BE49-F238E27FC236}">
                  <a16:creationId xmlns:a16="http://schemas.microsoft.com/office/drawing/2014/main" id="{98634F4B-B64E-422F-91B1-709F75A247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/>
            <a:srcRect r="28837" b="-7747"/>
            <a:stretch/>
          </p:blipFill>
          <p:spPr>
            <a:xfrm>
              <a:off x="3955656" y="3426618"/>
              <a:ext cx="2429561" cy="435185"/>
            </a:xfrm>
            <a:prstGeom prst="rect">
              <a:avLst/>
            </a:prstGeom>
          </p:spPr>
        </p:pic>
        <p:pic>
          <p:nvPicPr>
            <p:cNvPr id="15" name="그림 14" descr="노필터링6.png">
              <a:extLst>
                <a:ext uri="{FF2B5EF4-FFF2-40B4-BE49-F238E27FC236}">
                  <a16:creationId xmlns:a16="http://schemas.microsoft.com/office/drawing/2014/main" id="{2B04AFB7-B13C-487B-9A53-4D6B555EF8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/>
            <a:srcRect r="15049"/>
            <a:stretch/>
          </p:blipFill>
          <p:spPr>
            <a:xfrm>
              <a:off x="4080757" y="3929158"/>
              <a:ext cx="2356464" cy="807790"/>
            </a:xfrm>
            <a:prstGeom prst="rect">
              <a:avLst/>
            </a:prstGeom>
          </p:spPr>
        </p:pic>
        <p:pic>
          <p:nvPicPr>
            <p:cNvPr id="16" name="그림 15" descr="필터링1.png">
              <a:extLst>
                <a:ext uri="{FF2B5EF4-FFF2-40B4-BE49-F238E27FC236}">
                  <a16:creationId xmlns:a16="http://schemas.microsoft.com/office/drawing/2014/main" id="{4931BC03-C372-4F14-8450-BB1D6D914DA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15047" y="2898296"/>
              <a:ext cx="2602919" cy="520584"/>
            </a:xfrm>
            <a:prstGeom prst="rect">
              <a:avLst/>
            </a:prstGeom>
          </p:spPr>
        </p:pic>
      </p:grp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5C74797-81A0-4D72-88F5-496B468C2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CD5F2-8070-4851-9D80-189DC87470CB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702B54-4CBF-4335-91AB-45C54C8F794F}"/>
              </a:ext>
            </a:extLst>
          </p:cNvPr>
          <p:cNvSpPr txBox="1"/>
          <p:nvPr/>
        </p:nvSpPr>
        <p:spPr>
          <a:xfrm>
            <a:off x="349483" y="539936"/>
            <a:ext cx="3223312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69850" prst="divot"/>
            </a:sp3d>
          </a:bodyPr>
          <a:lstStyle/>
          <a:p>
            <a:r>
              <a:rPr lang="ko-KR" altLang="en-US" sz="7200" dirty="0" err="1">
                <a:effectLst/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차별점</a:t>
            </a:r>
            <a:endParaRPr lang="ko-KR" altLang="en-US" sz="7200" dirty="0">
              <a:effectLst/>
              <a:latin typeface="Tmon몬소리OTF Black" panose="02000A03000000000000" pitchFamily="50" charset="-127"/>
              <a:ea typeface="Tmon몬소리OTF Black" panose="02000A03000000000000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70FB7EE-62FC-449C-84BD-4EB784C5A32A}"/>
              </a:ext>
            </a:extLst>
          </p:cNvPr>
          <p:cNvSpPr/>
          <p:nvPr/>
        </p:nvSpPr>
        <p:spPr>
          <a:xfrm>
            <a:off x="288758" y="296779"/>
            <a:ext cx="11598442" cy="62644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DD75F81-9EC0-4757-B33C-A186FA059ECB}"/>
              </a:ext>
            </a:extLst>
          </p:cNvPr>
          <p:cNvSpPr txBox="1"/>
          <p:nvPr/>
        </p:nvSpPr>
        <p:spPr>
          <a:xfrm>
            <a:off x="3095430" y="527625"/>
            <a:ext cx="9269135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69850" prst="divot"/>
            </a:sp3d>
          </a:bodyPr>
          <a:lstStyle/>
          <a:p>
            <a:r>
              <a:rPr lang="en-US" altLang="ko-KR" sz="7200" dirty="0">
                <a:solidFill>
                  <a:srgbClr val="7C001A"/>
                </a:solidFill>
                <a:effectLst/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01. </a:t>
            </a:r>
            <a:r>
              <a:rPr lang="ko-KR" altLang="en-US" sz="7200" dirty="0">
                <a:solidFill>
                  <a:srgbClr val="7C001A"/>
                </a:solidFill>
                <a:effectLst/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욕설 필터링 개선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9450436-D718-4922-92A4-52F2DDEB935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0" dirty="0"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10</a:t>
            </a:r>
            <a:r>
              <a:rPr lang="ko-KR" altLang="en-US" sz="6000" dirty="0" err="1"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분동안</a:t>
            </a:r>
            <a:r>
              <a:rPr lang="ko-KR" altLang="en-US" sz="6000" dirty="0"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 </a:t>
            </a:r>
            <a:r>
              <a:rPr lang="ko-KR" altLang="en-US" sz="6000" dirty="0" err="1"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필터링된</a:t>
            </a:r>
            <a:r>
              <a:rPr lang="ko-KR" altLang="en-US" sz="6000" dirty="0"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 채팅은 </a:t>
            </a:r>
            <a:r>
              <a:rPr lang="en-US" altLang="ko-KR" sz="6000" dirty="0"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1</a:t>
            </a:r>
            <a:r>
              <a:rPr lang="ko-KR" altLang="en-US" sz="6000" dirty="0" err="1"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개뿐</a:t>
            </a:r>
            <a:endParaRPr lang="en-US" altLang="ko-KR" sz="6000" dirty="0">
              <a:latin typeface="Tmon몬소리OTF Black" panose="02000A03000000000000" pitchFamily="50" charset="-127"/>
              <a:ea typeface="Tmon몬소리OTF Black" panose="02000A03000000000000" pitchFamily="50" charset="-127"/>
            </a:endParaRPr>
          </a:p>
          <a:p>
            <a:pPr algn="ctr"/>
            <a:r>
              <a:rPr lang="en-US" altLang="ko-KR" sz="4800" dirty="0"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- BJ </a:t>
            </a:r>
            <a:r>
              <a:rPr lang="ko-KR" altLang="en-US" sz="4800" dirty="0"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철구</a:t>
            </a:r>
            <a:r>
              <a:rPr lang="en-US" altLang="ko-KR" sz="4800" dirty="0"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-</a:t>
            </a:r>
            <a:endParaRPr lang="ko-KR" altLang="en-US" sz="4800" dirty="0">
              <a:latin typeface="Tmon몬소리OTF Black" panose="02000A03000000000000" pitchFamily="50" charset="-127"/>
              <a:ea typeface="Tmon몬소리OTF Black" panose="02000A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802139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5C74797-81A0-4D72-88F5-496B468C2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CD5F2-8070-4851-9D80-189DC87470CB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702B54-4CBF-4335-91AB-45C54C8F794F}"/>
              </a:ext>
            </a:extLst>
          </p:cNvPr>
          <p:cNvSpPr txBox="1"/>
          <p:nvPr/>
        </p:nvSpPr>
        <p:spPr>
          <a:xfrm>
            <a:off x="349483" y="539936"/>
            <a:ext cx="3223312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69850" prst="divot"/>
            </a:sp3d>
          </a:bodyPr>
          <a:lstStyle/>
          <a:p>
            <a:r>
              <a:rPr lang="ko-KR" altLang="en-US" sz="7200" dirty="0" err="1">
                <a:effectLst/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차별점</a:t>
            </a:r>
            <a:endParaRPr lang="ko-KR" altLang="en-US" sz="7200" dirty="0">
              <a:effectLst/>
              <a:latin typeface="Tmon몬소리OTF Black" panose="02000A03000000000000" pitchFamily="50" charset="-127"/>
              <a:ea typeface="Tmon몬소리OTF Black" panose="02000A03000000000000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70FB7EE-62FC-449C-84BD-4EB784C5A32A}"/>
              </a:ext>
            </a:extLst>
          </p:cNvPr>
          <p:cNvSpPr/>
          <p:nvPr/>
        </p:nvSpPr>
        <p:spPr>
          <a:xfrm>
            <a:off x="288758" y="296779"/>
            <a:ext cx="11598442" cy="62644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2E491C8-0091-4B66-88F2-3FA7177D3284}"/>
              </a:ext>
            </a:extLst>
          </p:cNvPr>
          <p:cNvGrpSpPr/>
          <p:nvPr/>
        </p:nvGrpSpPr>
        <p:grpSpPr>
          <a:xfrm>
            <a:off x="288758" y="2979868"/>
            <a:ext cx="6533649" cy="3376482"/>
            <a:chOff x="578350" y="3149323"/>
            <a:chExt cx="6533649" cy="3148097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0C131F5E-9910-4FBE-9920-E9276DEE5478}"/>
                </a:ext>
              </a:extLst>
            </p:cNvPr>
            <p:cNvSpPr/>
            <p:nvPr/>
          </p:nvSpPr>
          <p:spPr>
            <a:xfrm>
              <a:off x="1703108" y="3149323"/>
              <a:ext cx="4284133" cy="314809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57150"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2A4E3AA-05D2-4653-886E-231400FAAE49}"/>
                </a:ext>
              </a:extLst>
            </p:cNvPr>
            <p:cNvSpPr txBox="1"/>
            <p:nvPr/>
          </p:nvSpPr>
          <p:spPr>
            <a:xfrm>
              <a:off x="578350" y="3225572"/>
              <a:ext cx="6533649" cy="124198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extrusionH="57150">
                <a:bevelT w="69850" h="69850" prst="divot"/>
              </a:sp3d>
            </a:bodyPr>
            <a:lstStyle/>
            <a:p>
              <a:pPr algn="ctr"/>
              <a:r>
                <a:rPr lang="ko-KR" altLang="en-US" sz="6000" dirty="0">
                  <a:effectLst/>
                  <a:latin typeface="Tmon몬소리OTF Black" panose="02000A03000000000000" pitchFamily="50" charset="-127"/>
                  <a:ea typeface="Tmon몬소리OTF Black" panose="02000A03000000000000" pitchFamily="50" charset="-127"/>
                </a:rPr>
                <a:t>기존</a:t>
              </a:r>
              <a:r>
                <a:rPr lang="en-US" altLang="ko-KR" sz="6000" dirty="0">
                  <a:effectLst/>
                  <a:latin typeface="Tmon몬소리OTF Black" panose="02000A03000000000000" pitchFamily="50" charset="-127"/>
                  <a:ea typeface="Tmon몬소리OTF Black" panose="02000A03000000000000" pitchFamily="50" charset="-127"/>
                </a:rPr>
                <a:t> </a:t>
              </a:r>
              <a:r>
                <a:rPr lang="ko-KR" altLang="en-US" sz="6000" dirty="0">
                  <a:effectLst/>
                  <a:latin typeface="Tmon몬소리OTF Black" panose="02000A03000000000000" pitchFamily="50" charset="-127"/>
                  <a:ea typeface="Tmon몬소리OTF Black" panose="02000A03000000000000" pitchFamily="50" charset="-127"/>
                </a:rPr>
                <a:t>비속어 </a:t>
              </a:r>
              <a:endParaRPr lang="en-US" altLang="ko-KR" sz="6000" dirty="0">
                <a:effectLst/>
                <a:latin typeface="Tmon몬소리OTF Black" panose="02000A03000000000000" pitchFamily="50" charset="-127"/>
                <a:ea typeface="Tmon몬소리OTF Black" panose="02000A03000000000000" pitchFamily="50" charset="-127"/>
              </a:endParaRPr>
            </a:p>
            <a:p>
              <a:pPr algn="ctr"/>
              <a:r>
                <a:rPr lang="ko-KR" altLang="en-US" sz="6000" dirty="0">
                  <a:latin typeface="Tmon몬소리OTF Black" panose="02000A03000000000000" pitchFamily="50" charset="-127"/>
                  <a:ea typeface="Tmon몬소리OTF Black" panose="02000A03000000000000" pitchFamily="50" charset="-127"/>
                </a:rPr>
                <a:t>사전 기반</a:t>
              </a:r>
              <a:endParaRPr lang="ko-KR" altLang="en-US" sz="6000" dirty="0">
                <a:effectLst/>
                <a:latin typeface="Tmon몬소리OTF Black" panose="02000A03000000000000" pitchFamily="50" charset="-127"/>
                <a:ea typeface="Tmon몬소리OTF Black" panose="02000A03000000000000" pitchFamily="50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85E8B6E9-49FE-44EC-ABDC-65F2B70250DB}"/>
              </a:ext>
            </a:extLst>
          </p:cNvPr>
          <p:cNvSpPr txBox="1"/>
          <p:nvPr/>
        </p:nvSpPr>
        <p:spPr>
          <a:xfrm>
            <a:off x="3095430" y="527625"/>
            <a:ext cx="9269135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69850" prst="divot"/>
            </a:sp3d>
          </a:bodyPr>
          <a:lstStyle/>
          <a:p>
            <a:r>
              <a:rPr lang="en-US" altLang="ko-KR" sz="7200" dirty="0">
                <a:solidFill>
                  <a:srgbClr val="7C001A"/>
                </a:solidFill>
                <a:effectLst/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01. </a:t>
            </a:r>
            <a:r>
              <a:rPr lang="ko-KR" altLang="en-US" sz="7200" dirty="0">
                <a:solidFill>
                  <a:srgbClr val="7C001A"/>
                </a:solidFill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욕설 필터링 개선</a:t>
            </a:r>
            <a:endParaRPr lang="ko-KR" altLang="en-US" sz="7200" dirty="0">
              <a:solidFill>
                <a:srgbClr val="7C001A"/>
              </a:solidFill>
              <a:effectLst/>
              <a:latin typeface="Tmon몬소리OTF Black" panose="02000A03000000000000" pitchFamily="50" charset="-127"/>
              <a:ea typeface="Tmon몬소리OTF Black" panose="02000A03000000000000" pitchFamily="50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D2C739D0-CD17-48C8-ACF3-C64E3A7C03F2}"/>
              </a:ext>
            </a:extLst>
          </p:cNvPr>
          <p:cNvGrpSpPr/>
          <p:nvPr/>
        </p:nvGrpSpPr>
        <p:grpSpPr>
          <a:xfrm>
            <a:off x="5181502" y="2979867"/>
            <a:ext cx="6533649" cy="3192023"/>
            <a:chOff x="578350" y="3206248"/>
            <a:chExt cx="6533649" cy="309117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15A63553-BF39-4FB0-9367-33EE0AC85FCB}"/>
                </a:ext>
              </a:extLst>
            </p:cNvPr>
            <p:cNvSpPr/>
            <p:nvPr/>
          </p:nvSpPr>
          <p:spPr>
            <a:xfrm>
              <a:off x="1811867" y="3206248"/>
              <a:ext cx="4284133" cy="309117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57150"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27184FC-7129-4BF9-BD8E-4C28096AC251}"/>
                </a:ext>
              </a:extLst>
            </p:cNvPr>
            <p:cNvSpPr txBox="1"/>
            <p:nvPr/>
          </p:nvSpPr>
          <p:spPr>
            <a:xfrm>
              <a:off x="578350" y="3225572"/>
              <a:ext cx="6533649" cy="193899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extrusionH="57150">
                <a:bevelT w="69850" h="69850" prst="divot"/>
              </a:sp3d>
            </a:bodyPr>
            <a:lstStyle/>
            <a:p>
              <a:pPr algn="ctr"/>
              <a:r>
                <a:rPr lang="ko-KR" altLang="en-US" sz="6000" dirty="0">
                  <a:effectLst/>
                  <a:latin typeface="Tmon몬소리OTF Black" panose="02000A03000000000000" pitchFamily="50" charset="-127"/>
                  <a:ea typeface="Tmon몬소리OTF Black" panose="02000A03000000000000" pitchFamily="50" charset="-127"/>
                </a:rPr>
                <a:t>모델</a:t>
              </a:r>
              <a:endParaRPr lang="en-US" altLang="ko-KR" sz="6000" dirty="0">
                <a:effectLst/>
                <a:latin typeface="Tmon몬소리OTF Black" panose="02000A03000000000000" pitchFamily="50" charset="-127"/>
                <a:ea typeface="Tmon몬소리OTF Black" panose="02000A03000000000000" pitchFamily="50" charset="-127"/>
              </a:endParaRPr>
            </a:p>
            <a:p>
              <a:pPr algn="ctr"/>
              <a:r>
                <a:rPr lang="ko-KR" altLang="en-US" sz="6000" dirty="0">
                  <a:latin typeface="Tmon몬소리OTF Black" panose="02000A03000000000000" pitchFamily="50" charset="-127"/>
                  <a:ea typeface="Tmon몬소리OTF Black" panose="02000A03000000000000" pitchFamily="50" charset="-127"/>
                </a:rPr>
                <a:t>기반</a:t>
              </a:r>
              <a:endParaRPr lang="ko-KR" altLang="en-US" sz="6000" dirty="0">
                <a:effectLst/>
                <a:latin typeface="Tmon몬소리OTF Black" panose="02000A03000000000000" pitchFamily="50" charset="-127"/>
                <a:ea typeface="Tmon몬소리OTF Black" panose="02000A03000000000000" pitchFamily="50" charset="-127"/>
              </a:endParaRPr>
            </a:p>
          </p:txBody>
        </p:sp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65A5BA8-7A90-472B-A8EE-E60A3BB20155}"/>
              </a:ext>
            </a:extLst>
          </p:cNvPr>
          <p:cNvSpPr/>
          <p:nvPr/>
        </p:nvSpPr>
        <p:spPr>
          <a:xfrm>
            <a:off x="4897146" y="1876574"/>
            <a:ext cx="2515432" cy="1015663"/>
          </a:xfrm>
          <a:prstGeom prst="rect">
            <a:avLst/>
          </a:prstGeom>
        </p:spPr>
        <p:txBody>
          <a:bodyPr wrap="none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altLang="ko-KR" sz="6000" dirty="0">
                <a:solidFill>
                  <a:srgbClr val="7C001A"/>
                </a:solidFill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Recall</a:t>
            </a:r>
            <a:endParaRPr lang="ko-KR" altLang="en-US" sz="6000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BCEECFA-A4AB-41E2-87CE-9A2C94B0B079}"/>
              </a:ext>
            </a:extLst>
          </p:cNvPr>
          <p:cNvSpPr/>
          <p:nvPr/>
        </p:nvSpPr>
        <p:spPr>
          <a:xfrm>
            <a:off x="2472402" y="4874037"/>
            <a:ext cx="2371162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0" dirty="0">
                <a:solidFill>
                  <a:srgbClr val="7C001A"/>
                </a:solidFill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56%</a:t>
            </a:r>
            <a:endParaRPr lang="ko-KR" altLang="en-US" sz="8000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BCEECFA-A4AB-41E2-87CE-9A2C94B0B079}"/>
              </a:ext>
            </a:extLst>
          </p:cNvPr>
          <p:cNvSpPr/>
          <p:nvPr/>
        </p:nvSpPr>
        <p:spPr>
          <a:xfrm>
            <a:off x="7381092" y="4940032"/>
            <a:ext cx="2371162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0" dirty="0">
                <a:solidFill>
                  <a:srgbClr val="7C001A"/>
                </a:solidFill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90%</a:t>
            </a:r>
            <a:endParaRPr lang="ko-KR" altLang="en-US" sz="8000" dirty="0"/>
          </a:p>
        </p:txBody>
      </p:sp>
    </p:spTree>
    <p:extLst>
      <p:ext uri="{BB962C8B-B14F-4D97-AF65-F5344CB8AC3E}">
        <p14:creationId xmlns:p14="http://schemas.microsoft.com/office/powerpoint/2010/main" val="20625595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5C74797-81A0-4D72-88F5-496B468C2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CD5F2-8070-4851-9D80-189DC87470CB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702B54-4CBF-4335-91AB-45C54C8F794F}"/>
              </a:ext>
            </a:extLst>
          </p:cNvPr>
          <p:cNvSpPr txBox="1"/>
          <p:nvPr/>
        </p:nvSpPr>
        <p:spPr>
          <a:xfrm>
            <a:off x="349483" y="539936"/>
            <a:ext cx="3223312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69850" prst="divot"/>
            </a:sp3d>
          </a:bodyPr>
          <a:lstStyle/>
          <a:p>
            <a:r>
              <a:rPr lang="ko-KR" altLang="en-US" sz="7200" dirty="0" err="1"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차별점</a:t>
            </a:r>
            <a:endParaRPr lang="ko-KR" altLang="en-US" sz="7200" dirty="0">
              <a:effectLst/>
              <a:latin typeface="Tmon몬소리OTF Black" panose="02000A03000000000000" pitchFamily="50" charset="-127"/>
              <a:ea typeface="Tmon몬소리OTF Black" panose="02000A03000000000000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70FB7EE-62FC-449C-84BD-4EB784C5A32A}"/>
              </a:ext>
            </a:extLst>
          </p:cNvPr>
          <p:cNvSpPr/>
          <p:nvPr/>
        </p:nvSpPr>
        <p:spPr>
          <a:xfrm>
            <a:off x="288758" y="296779"/>
            <a:ext cx="11598442" cy="62644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 descr="철구.png">
            <a:extLst>
              <a:ext uri="{FF2B5EF4-FFF2-40B4-BE49-F238E27FC236}">
                <a16:creationId xmlns:a16="http://schemas.microsoft.com/office/drawing/2014/main" id="{38BA8DEE-A5AC-4EC9-9C0A-7B28038B9AD9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73098" y="1740265"/>
            <a:ext cx="7772779" cy="38842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1863D31-F937-4ABC-8DC4-C13A15BFAD50}"/>
              </a:ext>
            </a:extLst>
          </p:cNvPr>
          <p:cNvSpPr txBox="1"/>
          <p:nvPr/>
        </p:nvSpPr>
        <p:spPr>
          <a:xfrm>
            <a:off x="3095430" y="527625"/>
            <a:ext cx="9269135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69850" prst="divot"/>
            </a:sp3d>
          </a:bodyPr>
          <a:lstStyle/>
          <a:p>
            <a:r>
              <a:rPr lang="en-US" altLang="ko-KR" sz="7200" dirty="0">
                <a:solidFill>
                  <a:srgbClr val="7C001A"/>
                </a:solidFill>
                <a:effectLst/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02. </a:t>
            </a:r>
            <a:r>
              <a:rPr lang="ko-KR" altLang="en-US" sz="7200" dirty="0">
                <a:solidFill>
                  <a:srgbClr val="7C001A"/>
                </a:solidFill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유해방송 차단규제</a:t>
            </a:r>
            <a:endParaRPr lang="ko-KR" altLang="en-US" sz="7200" dirty="0">
              <a:solidFill>
                <a:srgbClr val="7C001A"/>
              </a:solidFill>
              <a:effectLst/>
              <a:latin typeface="Tmon몬소리OTF Black" panose="02000A03000000000000" pitchFamily="50" charset="-127"/>
              <a:ea typeface="Tmon몬소리OTF Black" panose="02000A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132940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5C74797-81A0-4D72-88F5-496B468C2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CD5F2-8070-4851-9D80-189DC87470CB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702B54-4CBF-4335-91AB-45C54C8F794F}"/>
              </a:ext>
            </a:extLst>
          </p:cNvPr>
          <p:cNvSpPr txBox="1"/>
          <p:nvPr/>
        </p:nvSpPr>
        <p:spPr>
          <a:xfrm>
            <a:off x="349482" y="539936"/>
            <a:ext cx="4576085" cy="31393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69850" prst="divot"/>
            </a:sp3d>
          </a:bodyPr>
          <a:lstStyle/>
          <a:p>
            <a:r>
              <a:rPr lang="ko-KR" altLang="en-US" sz="7200" dirty="0">
                <a:effectLst/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데이터</a:t>
            </a:r>
            <a:endParaRPr lang="en-US" altLang="ko-KR" sz="7200" dirty="0">
              <a:effectLst/>
              <a:latin typeface="Tmon몬소리OTF Black" panose="02000A03000000000000" pitchFamily="50" charset="-127"/>
              <a:ea typeface="Tmon몬소리OTF Black" panose="02000A03000000000000" pitchFamily="50" charset="-127"/>
            </a:endParaRPr>
          </a:p>
          <a:p>
            <a:r>
              <a:rPr lang="ko-KR" altLang="en-US" sz="7200" dirty="0">
                <a:effectLst/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수집</a:t>
            </a:r>
            <a:endParaRPr lang="en-US" altLang="ko-KR" sz="7200" dirty="0">
              <a:effectLst/>
              <a:latin typeface="Tmon몬소리OTF Black" panose="02000A03000000000000" pitchFamily="50" charset="-127"/>
              <a:ea typeface="Tmon몬소리OTF Black" panose="02000A03000000000000" pitchFamily="50" charset="-127"/>
            </a:endParaRPr>
          </a:p>
          <a:p>
            <a:r>
              <a:rPr lang="ko-KR" altLang="en-US" sz="5400" dirty="0">
                <a:solidFill>
                  <a:schemeClr val="bg2">
                    <a:lumMod val="25000"/>
                  </a:schemeClr>
                </a:solidFill>
                <a:effectLst/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이유</a:t>
            </a:r>
            <a:r>
              <a:rPr lang="en-US" altLang="ko-KR" sz="5400" dirty="0">
                <a:solidFill>
                  <a:schemeClr val="bg2">
                    <a:lumMod val="25000"/>
                  </a:schemeClr>
                </a:solidFill>
                <a:effectLst/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1</a:t>
            </a:r>
            <a:endParaRPr lang="ko-KR" altLang="en-US" sz="5400" dirty="0">
              <a:solidFill>
                <a:schemeClr val="bg2">
                  <a:lumMod val="25000"/>
                </a:schemeClr>
              </a:solidFill>
              <a:effectLst/>
              <a:latin typeface="Tmon몬소리OTF Black" panose="02000A03000000000000" pitchFamily="50" charset="-127"/>
              <a:ea typeface="Tmon몬소리OTF Black" panose="02000A03000000000000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70FB7EE-62FC-449C-84BD-4EB784C5A32A}"/>
              </a:ext>
            </a:extLst>
          </p:cNvPr>
          <p:cNvSpPr/>
          <p:nvPr/>
        </p:nvSpPr>
        <p:spPr>
          <a:xfrm>
            <a:off x="288758" y="296779"/>
            <a:ext cx="11598442" cy="62644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 descr="위키백과.png">
            <a:extLst>
              <a:ext uri="{FF2B5EF4-FFF2-40B4-BE49-F238E27FC236}">
                <a16:creationId xmlns:a16="http://schemas.microsoft.com/office/drawing/2014/main" id="{09EC392D-6BBC-4985-B449-150EA114EA0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/>
          <a:srcRect b="50679"/>
          <a:stretch/>
        </p:blipFill>
        <p:spPr>
          <a:xfrm>
            <a:off x="3597086" y="1813125"/>
            <a:ext cx="5030490" cy="391843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F572F7B-F0BF-4703-870A-479D24A9DDAE}"/>
              </a:ext>
            </a:extLst>
          </p:cNvPr>
          <p:cNvSpPr txBox="1"/>
          <p:nvPr/>
        </p:nvSpPr>
        <p:spPr>
          <a:xfrm>
            <a:off x="4422096" y="531446"/>
            <a:ext cx="3523938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h="25400" prst="softRound"/>
            </a:sp3d>
          </a:bodyPr>
          <a:lstStyle/>
          <a:p>
            <a:pPr algn="ctr"/>
            <a:r>
              <a:rPr lang="ko-KR" altLang="en-US" sz="7200" b="1" dirty="0">
                <a:ln w="22225">
                  <a:solidFill>
                    <a:schemeClr val="tx1"/>
                  </a:solidFill>
                  <a:prstDash val="solid"/>
                </a:ln>
                <a:solidFill>
                  <a:srgbClr val="7C001A"/>
                </a:solidFill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문어체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52EF234F-E41B-46B3-8933-37D3C2AB7E6A}"/>
              </a:ext>
            </a:extLst>
          </p:cNvPr>
          <p:cNvGrpSpPr/>
          <p:nvPr/>
        </p:nvGrpSpPr>
        <p:grpSpPr>
          <a:xfrm>
            <a:off x="8768109" y="531446"/>
            <a:ext cx="2943423" cy="5200114"/>
            <a:chOff x="7805976" y="636130"/>
            <a:chExt cx="2943423" cy="5200114"/>
          </a:xfrm>
        </p:grpSpPr>
        <p:pic>
          <p:nvPicPr>
            <p:cNvPr id="9" name="그림 8" descr="채팅데이터.png">
              <a:extLst>
                <a:ext uri="{FF2B5EF4-FFF2-40B4-BE49-F238E27FC236}">
                  <a16:creationId xmlns:a16="http://schemas.microsoft.com/office/drawing/2014/main" id="{2C97C954-32B1-47C4-85DE-0BD1912279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/>
            <a:srcRect t="9328" r="2947"/>
            <a:stretch/>
          </p:blipFill>
          <p:spPr>
            <a:xfrm>
              <a:off x="8058491" y="1917809"/>
              <a:ext cx="2468403" cy="3918435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190500" cap="rnd">
              <a:solidFill>
                <a:srgbClr val="FFFFFF"/>
              </a:solidFill>
            </a:ln>
            <a:effectLst>
              <a:outerShdw blurRad="50000" algn="tl" rotWithShape="0">
                <a:srgbClr val="000000">
                  <a:alpha val="41000"/>
                </a:srgbClr>
              </a:outerShdw>
            </a:effectLst>
            <a:scene3d>
              <a:camera prst="orthographicFront"/>
              <a:lightRig rig="twoPt" dir="t">
                <a:rot lat="0" lon="0" rev="7800000"/>
              </a:lightRig>
            </a:scene3d>
            <a:sp3d contourW="6350">
              <a:bevelT w="50800" h="16510"/>
              <a:contourClr>
                <a:srgbClr val="C0C0C0"/>
              </a:contourClr>
            </a:sp3d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B390B43-B0CB-4933-8209-47EEC9234D3C}"/>
                </a:ext>
              </a:extLst>
            </p:cNvPr>
            <p:cNvSpPr txBox="1"/>
            <p:nvPr/>
          </p:nvSpPr>
          <p:spPr>
            <a:xfrm>
              <a:off x="7805976" y="636130"/>
              <a:ext cx="2943423" cy="120032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extrusionH="57150">
                <a:bevelT h="25400" prst="softRound"/>
              </a:sp3d>
            </a:bodyPr>
            <a:lstStyle/>
            <a:p>
              <a:pPr algn="ctr"/>
              <a:r>
                <a:rPr lang="ko-KR" altLang="en-US" sz="7200" b="1" dirty="0">
                  <a:ln w="22225">
                    <a:solidFill>
                      <a:schemeClr val="tx1"/>
                    </a:solidFill>
                    <a:prstDash val="solid"/>
                  </a:ln>
                  <a:solidFill>
                    <a:srgbClr val="7C001A"/>
                  </a:solidFill>
                  <a:latin typeface="Tmon몬소리OTF Black" panose="02000A03000000000000" pitchFamily="50" charset="-127"/>
                  <a:ea typeface="Tmon몬소리OTF Black" panose="02000A03000000000000" pitchFamily="50" charset="-127"/>
                </a:rPr>
                <a:t>구어체</a:t>
              </a:r>
            </a:p>
          </p:txBody>
        </p:sp>
      </p:grpSp>
      <p:sp>
        <p:nvSpPr>
          <p:cNvPr id="14" name="부등호 13">
            <a:extLst>
              <a:ext uri="{FF2B5EF4-FFF2-40B4-BE49-F238E27FC236}">
                <a16:creationId xmlns:a16="http://schemas.microsoft.com/office/drawing/2014/main" id="{E64433D6-A066-4D43-A0FD-766403809356}"/>
              </a:ext>
            </a:extLst>
          </p:cNvPr>
          <p:cNvSpPr/>
          <p:nvPr/>
        </p:nvSpPr>
        <p:spPr>
          <a:xfrm>
            <a:off x="7434266" y="655819"/>
            <a:ext cx="1564995" cy="829060"/>
          </a:xfrm>
          <a:prstGeom prst="mathNotEqual">
            <a:avLst/>
          </a:prstGeom>
          <a:solidFill>
            <a:srgbClr val="7C001A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24572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5C74797-81A0-4D72-88F5-496B468C2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CD5F2-8070-4851-9D80-189DC87470CB}" type="slidenum">
              <a:rPr lang="ko-KR" altLang="en-US" smtClean="0"/>
              <a:t>19</a:t>
            </a:fld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70FB7EE-62FC-449C-84BD-4EB784C5A32A}"/>
              </a:ext>
            </a:extLst>
          </p:cNvPr>
          <p:cNvSpPr/>
          <p:nvPr/>
        </p:nvSpPr>
        <p:spPr>
          <a:xfrm>
            <a:off x="288758" y="296779"/>
            <a:ext cx="11598442" cy="62644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8EC1E0-9D9E-4887-AA70-052EFA7653A0}"/>
              </a:ext>
            </a:extLst>
          </p:cNvPr>
          <p:cNvSpPr txBox="1"/>
          <p:nvPr/>
        </p:nvSpPr>
        <p:spPr>
          <a:xfrm>
            <a:off x="349482" y="539936"/>
            <a:ext cx="2726227" cy="32316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69850" prst="divot"/>
            </a:sp3d>
          </a:bodyPr>
          <a:lstStyle/>
          <a:p>
            <a:r>
              <a:rPr lang="ko-KR" altLang="en-US" sz="7200" dirty="0">
                <a:effectLst/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데이터</a:t>
            </a:r>
            <a:endParaRPr lang="en-US" altLang="ko-KR" sz="7200" dirty="0">
              <a:effectLst/>
              <a:latin typeface="Tmon몬소리OTF Black" panose="02000A03000000000000" pitchFamily="50" charset="-127"/>
              <a:ea typeface="Tmon몬소리OTF Black" panose="02000A03000000000000" pitchFamily="50" charset="-127"/>
            </a:endParaRPr>
          </a:p>
          <a:p>
            <a:r>
              <a:rPr lang="ko-KR" altLang="en-US" sz="7200" dirty="0">
                <a:effectLst/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수집</a:t>
            </a:r>
            <a:endParaRPr lang="en-US" altLang="ko-KR" sz="7200" dirty="0">
              <a:effectLst/>
              <a:latin typeface="Tmon몬소리OTF Black" panose="02000A03000000000000" pitchFamily="50" charset="-127"/>
              <a:ea typeface="Tmon몬소리OTF Black" panose="02000A03000000000000" pitchFamily="50" charset="-127"/>
            </a:endParaRPr>
          </a:p>
          <a:p>
            <a:r>
              <a:rPr lang="ko-KR" altLang="en-US" sz="5400" dirty="0">
                <a:solidFill>
                  <a:schemeClr val="bg2">
                    <a:lumMod val="25000"/>
                  </a:schemeClr>
                </a:solidFill>
                <a:effectLst/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이유</a:t>
            </a:r>
            <a:r>
              <a:rPr lang="en-US" altLang="ko-KR" sz="5400" dirty="0">
                <a:solidFill>
                  <a:schemeClr val="bg2">
                    <a:lumMod val="25000"/>
                  </a:schemeClr>
                </a:solidFill>
                <a:effectLst/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2</a:t>
            </a:r>
            <a:endParaRPr lang="ko-KR" altLang="en-US" sz="5400" dirty="0">
              <a:solidFill>
                <a:schemeClr val="bg2">
                  <a:lumMod val="25000"/>
                </a:schemeClr>
              </a:solidFill>
              <a:effectLst/>
              <a:latin typeface="Tmon몬소리OTF Black" panose="02000A03000000000000" pitchFamily="50" charset="-127"/>
              <a:ea typeface="Tmon몬소리OTF Black" panose="02000A03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462BA9-DD9B-48AC-BFDC-0548A954E298}"/>
              </a:ext>
            </a:extLst>
          </p:cNvPr>
          <p:cNvSpPr txBox="1"/>
          <p:nvPr/>
        </p:nvSpPr>
        <p:spPr>
          <a:xfrm>
            <a:off x="2036904" y="545369"/>
            <a:ext cx="9504028" cy="212365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h="25400" prst="softRound"/>
            </a:sp3d>
          </a:bodyPr>
          <a:lstStyle/>
          <a:p>
            <a:pPr algn="ctr"/>
            <a:r>
              <a:rPr lang="ko-KR" altLang="en-US" sz="6600" b="1" dirty="0">
                <a:ln w="22225">
                  <a:solidFill>
                    <a:schemeClr val="tx1"/>
                  </a:solidFill>
                  <a:prstDash val="solid"/>
                </a:ln>
                <a:solidFill>
                  <a:srgbClr val="7C001A"/>
                </a:solidFill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유해도가 측정된 </a:t>
            </a:r>
            <a:endParaRPr lang="en-US" altLang="ko-KR" sz="6600" b="1" dirty="0">
              <a:ln w="22225">
                <a:solidFill>
                  <a:schemeClr val="tx1"/>
                </a:solidFill>
                <a:prstDash val="solid"/>
              </a:ln>
              <a:solidFill>
                <a:srgbClr val="7C001A"/>
              </a:solidFill>
              <a:latin typeface="Tmon몬소리OTF Black" panose="02000A03000000000000" pitchFamily="50" charset="-127"/>
              <a:ea typeface="Tmon몬소리OTF Black" panose="02000A03000000000000" pitchFamily="50" charset="-127"/>
            </a:endParaRPr>
          </a:p>
          <a:p>
            <a:pPr algn="ctr"/>
            <a:r>
              <a:rPr lang="ko-KR" altLang="en-US" sz="6600" b="1" dirty="0">
                <a:ln w="22225">
                  <a:solidFill>
                    <a:schemeClr val="tx1"/>
                  </a:solidFill>
                  <a:prstDash val="solid"/>
                </a:ln>
                <a:solidFill>
                  <a:srgbClr val="7C001A"/>
                </a:solidFill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데이터의 부재</a:t>
            </a: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D3BBD9D2-8375-4DC1-9A90-52118FD84F1C}"/>
              </a:ext>
            </a:extLst>
          </p:cNvPr>
          <p:cNvGrpSpPr/>
          <p:nvPr/>
        </p:nvGrpSpPr>
        <p:grpSpPr>
          <a:xfrm>
            <a:off x="5412592" y="3425904"/>
            <a:ext cx="2974737" cy="2811633"/>
            <a:chOff x="3059678" y="3533777"/>
            <a:chExt cx="2852236" cy="2695849"/>
          </a:xfrm>
        </p:grpSpPr>
        <p:sp>
          <p:nvSpPr>
            <p:cNvPr id="37" name="순서도: 연결자 36">
              <a:extLst>
                <a:ext uri="{FF2B5EF4-FFF2-40B4-BE49-F238E27FC236}">
                  <a16:creationId xmlns:a16="http://schemas.microsoft.com/office/drawing/2014/main" id="{5A49C674-CE53-470F-8E85-4E6A432D340E}"/>
                </a:ext>
              </a:extLst>
            </p:cNvPr>
            <p:cNvSpPr/>
            <p:nvPr/>
          </p:nvSpPr>
          <p:spPr>
            <a:xfrm>
              <a:off x="3216065" y="3533777"/>
              <a:ext cx="2695849" cy="2695849"/>
            </a:xfrm>
            <a:prstGeom prst="flowChartConnector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101600" prst="rible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2C03D251-0EE1-4B0E-A386-D2BD3F4D4F12}"/>
                </a:ext>
              </a:extLst>
            </p:cNvPr>
            <p:cNvSpPr/>
            <p:nvPr/>
          </p:nvSpPr>
          <p:spPr>
            <a:xfrm>
              <a:off x="3059678" y="4357004"/>
              <a:ext cx="2852066" cy="1859144"/>
            </a:xfrm>
            <a:prstGeom prst="rect">
              <a:avLst/>
            </a:prstGeom>
            <a:scene3d>
              <a:camera prst="orthographicFront"/>
              <a:lightRig rig="threePt" dir="t"/>
            </a:scene3d>
            <a:sp3d>
              <a:bevelT w="101600" prst="riblet"/>
            </a:sp3d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4000" dirty="0">
                  <a:latin typeface="Tmon몬소리OTF Black" panose="02000A03000000000000" pitchFamily="50" charset="-127"/>
                  <a:ea typeface="Tmon몬소리OTF Black" panose="02000A03000000000000" pitchFamily="50" charset="-127"/>
                </a:rPr>
                <a:t> 데이터 수집</a:t>
              </a:r>
              <a:endParaRPr lang="en-US" altLang="ko-KR" sz="4000" dirty="0">
                <a:latin typeface="Tmon몬소리OTF Black" panose="02000A03000000000000" pitchFamily="50" charset="-127"/>
                <a:ea typeface="Tmon몬소리OTF Black" panose="02000A03000000000000" pitchFamily="50" charset="-127"/>
              </a:endParaRPr>
            </a:p>
            <a:p>
              <a:pPr algn="ctr"/>
              <a:r>
                <a:rPr lang="en-US" altLang="ko-KR" sz="4000" dirty="0">
                  <a:latin typeface="Tmon몬소리OTF Black" panose="02000A03000000000000" pitchFamily="50" charset="-127"/>
                  <a:ea typeface="Tmon몬소리OTF Black" panose="02000A03000000000000" pitchFamily="50" charset="-127"/>
                </a:rPr>
                <a:t> </a:t>
              </a:r>
              <a:r>
                <a:rPr lang="ko-KR" altLang="en-US" sz="4000" dirty="0">
                  <a:latin typeface="Tmon몬소리OTF Black" panose="02000A03000000000000" pitchFamily="50" charset="-127"/>
                  <a:ea typeface="Tmon몬소리OTF Black" panose="02000A03000000000000" pitchFamily="50" charset="-127"/>
                </a:rPr>
                <a:t> 약 </a:t>
              </a:r>
              <a:r>
                <a:rPr lang="en-US" altLang="ko-KR" sz="4000" dirty="0">
                  <a:solidFill>
                    <a:srgbClr val="7C001A"/>
                  </a:solidFill>
                  <a:latin typeface="Tmon몬소리OTF Black" panose="02000A03000000000000" pitchFamily="50" charset="-127"/>
                  <a:ea typeface="Tmon몬소리OTF Black" panose="02000A03000000000000" pitchFamily="50" charset="-127"/>
                </a:rPr>
                <a:t>150</a:t>
              </a:r>
              <a:r>
                <a:rPr lang="ko-KR" altLang="en-US" sz="4000" dirty="0">
                  <a:solidFill>
                    <a:srgbClr val="7C001A"/>
                  </a:solidFill>
                  <a:latin typeface="Tmon몬소리OTF Black" panose="02000A03000000000000" pitchFamily="50" charset="-127"/>
                  <a:ea typeface="Tmon몬소리OTF Black" panose="02000A03000000000000" pitchFamily="50" charset="-127"/>
                </a:rPr>
                <a:t>만</a:t>
              </a:r>
              <a:endParaRPr lang="en-US" altLang="ko-KR" sz="4000" dirty="0">
                <a:solidFill>
                  <a:srgbClr val="7C001A"/>
                </a:solidFill>
                <a:latin typeface="Tmon몬소리OTF Black" panose="02000A03000000000000" pitchFamily="50" charset="-127"/>
                <a:ea typeface="Tmon몬소리OTF Black" panose="02000A03000000000000" pitchFamily="50" charset="-127"/>
              </a:endParaRPr>
            </a:p>
            <a:p>
              <a:pPr algn="ctr"/>
              <a:endParaRPr lang="en-US" altLang="ko-KR" sz="4000" dirty="0">
                <a:latin typeface="Tmon몬소리OTF Black" panose="02000A03000000000000" pitchFamily="50" charset="-127"/>
                <a:ea typeface="Tmon몬소리OTF Black" panose="02000A03000000000000" pitchFamily="50" charset="-127"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B4A2E9DC-B261-4743-93BF-F324AC4F1AFF}"/>
              </a:ext>
            </a:extLst>
          </p:cNvPr>
          <p:cNvGrpSpPr/>
          <p:nvPr/>
        </p:nvGrpSpPr>
        <p:grpSpPr>
          <a:xfrm>
            <a:off x="4299742" y="2662830"/>
            <a:ext cx="5056391" cy="830997"/>
            <a:chOff x="4059902" y="2909750"/>
            <a:chExt cx="5056391" cy="830997"/>
          </a:xfrm>
        </p:grpSpPr>
        <p:sp>
          <p:nvSpPr>
            <p:cNvPr id="29" name="이등변 삼각형 28">
              <a:extLst>
                <a:ext uri="{FF2B5EF4-FFF2-40B4-BE49-F238E27FC236}">
                  <a16:creationId xmlns:a16="http://schemas.microsoft.com/office/drawing/2014/main" id="{779D4EDE-5EAF-4CCB-976C-1607A4F862CC}"/>
                </a:ext>
              </a:extLst>
            </p:cNvPr>
            <p:cNvSpPr/>
            <p:nvPr/>
          </p:nvSpPr>
          <p:spPr>
            <a:xfrm rot="10800000">
              <a:off x="7601875" y="2965370"/>
              <a:ext cx="748145" cy="644952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DE1B3D44-7433-4851-A0C7-1FE99274BCA5}"/>
                </a:ext>
              </a:extLst>
            </p:cNvPr>
            <p:cNvSpPr/>
            <p:nvPr/>
          </p:nvSpPr>
          <p:spPr>
            <a:xfrm>
              <a:off x="5756929" y="2909750"/>
              <a:ext cx="2002471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4800" dirty="0" err="1">
                  <a:ln>
                    <a:solidFill>
                      <a:schemeClr val="tx1"/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Tmon몬소리OTF Black" panose="02000A03000000000000" pitchFamily="50" charset="-127"/>
                  <a:ea typeface="Tmon몬소리OTF Black" panose="02000A03000000000000" pitchFamily="50" charset="-127"/>
                </a:rPr>
                <a:t>크롤링</a:t>
              </a:r>
              <a:r>
                <a:rPr lang="ko-KR" altLang="en-US" sz="2800" dirty="0">
                  <a:ln>
                    <a:solidFill>
                      <a:schemeClr val="tx1"/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</a:t>
              </a:r>
            </a:p>
          </p:txBody>
        </p: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B8AD5D23-CD95-4603-9DA7-9344FC5B9505}"/>
                </a:ext>
              </a:extLst>
            </p:cNvPr>
            <p:cNvGrpSpPr/>
            <p:nvPr/>
          </p:nvGrpSpPr>
          <p:grpSpPr>
            <a:xfrm>
              <a:off x="4059902" y="2971909"/>
              <a:ext cx="748145" cy="644952"/>
              <a:chOff x="3950540" y="2878887"/>
              <a:chExt cx="748145" cy="644952"/>
            </a:xfrm>
          </p:grpSpPr>
          <p:sp>
            <p:nvSpPr>
              <p:cNvPr id="3" name="이등변 삼각형 2">
                <a:extLst>
                  <a:ext uri="{FF2B5EF4-FFF2-40B4-BE49-F238E27FC236}">
                    <a16:creationId xmlns:a16="http://schemas.microsoft.com/office/drawing/2014/main" id="{3719E5ED-F107-47E6-A3B5-A40A5B79738D}"/>
                  </a:ext>
                </a:extLst>
              </p:cNvPr>
              <p:cNvSpPr/>
              <p:nvPr/>
            </p:nvSpPr>
            <p:spPr>
              <a:xfrm rot="10800000">
                <a:off x="3950540" y="2878887"/>
                <a:ext cx="748145" cy="644952"/>
              </a:xfrm>
              <a:prstGeom prst="triangle">
                <a:avLst/>
              </a:prstGeom>
              <a:ln>
                <a:noFill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이등변 삼각형 15">
                <a:extLst>
                  <a:ext uri="{FF2B5EF4-FFF2-40B4-BE49-F238E27FC236}">
                    <a16:creationId xmlns:a16="http://schemas.microsoft.com/office/drawing/2014/main" id="{4D0A9702-A221-4349-BC4B-BC0B132C6F3E}"/>
                  </a:ext>
                </a:extLst>
              </p:cNvPr>
              <p:cNvSpPr/>
              <p:nvPr/>
            </p:nvSpPr>
            <p:spPr>
              <a:xfrm>
                <a:off x="4131116" y="2878887"/>
                <a:ext cx="372956" cy="321513"/>
              </a:xfrm>
              <a:prstGeom prst="triangl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noFill/>
                <a:prstDash val="dashDot"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8059717D-66B4-4FC1-9829-AE2B15E1AE3C}"/>
                </a:ext>
              </a:extLst>
            </p:cNvPr>
            <p:cNvGrpSpPr/>
            <p:nvPr/>
          </p:nvGrpSpPr>
          <p:grpSpPr>
            <a:xfrm>
              <a:off x="4805698" y="2971909"/>
              <a:ext cx="748145" cy="644952"/>
              <a:chOff x="3950540" y="2878887"/>
              <a:chExt cx="748145" cy="644952"/>
            </a:xfrm>
          </p:grpSpPr>
          <p:sp>
            <p:nvSpPr>
              <p:cNvPr id="20" name="이등변 삼각형 19">
                <a:extLst>
                  <a:ext uri="{FF2B5EF4-FFF2-40B4-BE49-F238E27FC236}">
                    <a16:creationId xmlns:a16="http://schemas.microsoft.com/office/drawing/2014/main" id="{5856FA61-1CD8-4603-BB02-1D5B8D1347A5}"/>
                  </a:ext>
                </a:extLst>
              </p:cNvPr>
              <p:cNvSpPr/>
              <p:nvPr/>
            </p:nvSpPr>
            <p:spPr>
              <a:xfrm rot="10800000">
                <a:off x="3950540" y="2878887"/>
                <a:ext cx="748145" cy="644952"/>
              </a:xfrm>
              <a:prstGeom prst="triangle">
                <a:avLst/>
              </a:prstGeom>
              <a:ln>
                <a:noFill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이등변 삼각형 20">
                <a:extLst>
                  <a:ext uri="{FF2B5EF4-FFF2-40B4-BE49-F238E27FC236}">
                    <a16:creationId xmlns:a16="http://schemas.microsoft.com/office/drawing/2014/main" id="{1978417F-E2CC-4EF0-8701-F91A63CC6DE0}"/>
                  </a:ext>
                </a:extLst>
              </p:cNvPr>
              <p:cNvSpPr/>
              <p:nvPr/>
            </p:nvSpPr>
            <p:spPr>
              <a:xfrm>
                <a:off x="4131116" y="2878887"/>
                <a:ext cx="372956" cy="321513"/>
              </a:xfrm>
              <a:prstGeom prst="triangl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noFill/>
                <a:prstDash val="dashDot"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24" name="이등변 삼각형 23">
              <a:extLst>
                <a:ext uri="{FF2B5EF4-FFF2-40B4-BE49-F238E27FC236}">
                  <a16:creationId xmlns:a16="http://schemas.microsoft.com/office/drawing/2014/main" id="{4AF34260-0576-44E6-A9FE-812992CF6DC2}"/>
                </a:ext>
              </a:extLst>
            </p:cNvPr>
            <p:cNvSpPr/>
            <p:nvPr/>
          </p:nvSpPr>
          <p:spPr>
            <a:xfrm>
              <a:off x="7788349" y="2965370"/>
              <a:ext cx="367057" cy="321513"/>
            </a:xfrm>
            <a:prstGeom prst="triangle">
              <a:avLst/>
            </a:prstGeom>
            <a:solidFill>
              <a:schemeClr val="tx1">
                <a:lumMod val="65000"/>
                <a:lumOff val="35000"/>
              </a:schemeClr>
            </a:solidFill>
            <a:ln w="12700">
              <a:noFill/>
              <a:prstDash val="dashDot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3C08F035-DCA2-426B-8E71-331E7E99810C}"/>
                </a:ext>
              </a:extLst>
            </p:cNvPr>
            <p:cNvGrpSpPr/>
            <p:nvPr/>
          </p:nvGrpSpPr>
          <p:grpSpPr>
            <a:xfrm>
              <a:off x="8368148" y="2953658"/>
              <a:ext cx="748145" cy="644952"/>
              <a:chOff x="3950540" y="2878887"/>
              <a:chExt cx="748145" cy="644952"/>
            </a:xfrm>
          </p:grpSpPr>
          <p:sp>
            <p:nvSpPr>
              <p:cNvPr id="26" name="이등변 삼각형 25">
                <a:extLst>
                  <a:ext uri="{FF2B5EF4-FFF2-40B4-BE49-F238E27FC236}">
                    <a16:creationId xmlns:a16="http://schemas.microsoft.com/office/drawing/2014/main" id="{4D8B82B9-4761-4B44-A16E-E20EA3B9360A}"/>
                  </a:ext>
                </a:extLst>
              </p:cNvPr>
              <p:cNvSpPr/>
              <p:nvPr/>
            </p:nvSpPr>
            <p:spPr>
              <a:xfrm rot="10800000">
                <a:off x="3950540" y="2878887"/>
                <a:ext cx="748145" cy="644952"/>
              </a:xfrm>
              <a:prstGeom prst="triangle">
                <a:avLst/>
              </a:prstGeom>
              <a:ln>
                <a:noFill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이등변 삼각형 26">
                <a:extLst>
                  <a:ext uri="{FF2B5EF4-FFF2-40B4-BE49-F238E27FC236}">
                    <a16:creationId xmlns:a16="http://schemas.microsoft.com/office/drawing/2014/main" id="{D8775F3D-5CEA-479B-8DE9-58E18F385F95}"/>
                  </a:ext>
                </a:extLst>
              </p:cNvPr>
              <p:cNvSpPr/>
              <p:nvPr/>
            </p:nvSpPr>
            <p:spPr>
              <a:xfrm>
                <a:off x="4155975" y="2878887"/>
                <a:ext cx="337274" cy="333225"/>
              </a:xfrm>
              <a:prstGeom prst="triangl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noFill/>
                <a:prstDash val="dashDot"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046582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FBA5C51-8CFF-4D4F-84B0-6FE6F0FFEFB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C001A"/>
          </a:solidFill>
          <a:ln w="2127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8DAFBB9-ABC4-4A9C-B835-BF5B3F9229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01345"/>
            <a:ext cx="9144000" cy="1220470"/>
          </a:xfrm>
          <a:ln>
            <a:solidFill>
              <a:schemeClr val="bg2">
                <a:alpha val="0"/>
              </a:schemeClr>
            </a:solidFill>
          </a:ln>
        </p:spPr>
        <p:txBody>
          <a:bodyPr>
            <a:noAutofit/>
          </a:bodyPr>
          <a:lstStyle/>
          <a:p>
            <a:r>
              <a:rPr lang="ko-KR" altLang="en-US" sz="96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목차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A348C95-FDF6-465F-9DF4-6F74C974A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CD5F2-8070-4851-9D80-189DC87470CB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10" name="부제목 2">
            <a:extLst>
              <a:ext uri="{FF2B5EF4-FFF2-40B4-BE49-F238E27FC236}">
                <a16:creationId xmlns:a16="http://schemas.microsoft.com/office/drawing/2014/main" id="{C17306A3-67F7-44B0-8F92-2F9CBD9E1C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8228" y="2539509"/>
            <a:ext cx="3317190" cy="1309738"/>
          </a:xfrm>
        </p:spPr>
        <p:txBody>
          <a:bodyPr>
            <a:norm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01.</a:t>
            </a:r>
            <a:r>
              <a:rPr lang="ko-KR" altLang="en-US" sz="5400" dirty="0">
                <a:solidFill>
                  <a:schemeClr val="bg1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필요성</a:t>
            </a:r>
          </a:p>
        </p:txBody>
      </p:sp>
      <p:sp>
        <p:nvSpPr>
          <p:cNvPr id="11" name="부제목 2">
            <a:extLst>
              <a:ext uri="{FF2B5EF4-FFF2-40B4-BE49-F238E27FC236}">
                <a16:creationId xmlns:a16="http://schemas.microsoft.com/office/drawing/2014/main" id="{E0BA6255-9B15-44C5-AB3A-4D447C3FBEC1}"/>
              </a:ext>
            </a:extLst>
          </p:cNvPr>
          <p:cNvSpPr txBox="1">
            <a:spLocks/>
          </p:cNvSpPr>
          <p:nvPr/>
        </p:nvSpPr>
        <p:spPr>
          <a:xfrm>
            <a:off x="4233646" y="2539509"/>
            <a:ext cx="2911174" cy="116342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5400" dirty="0">
                <a:solidFill>
                  <a:schemeClr val="bg1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02.</a:t>
            </a:r>
            <a:r>
              <a:rPr lang="ko-KR" altLang="en-US" sz="5400" dirty="0">
                <a:solidFill>
                  <a:schemeClr val="bg1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차별점</a:t>
            </a:r>
          </a:p>
        </p:txBody>
      </p:sp>
      <p:sp>
        <p:nvSpPr>
          <p:cNvPr id="13" name="부제목 2">
            <a:extLst>
              <a:ext uri="{FF2B5EF4-FFF2-40B4-BE49-F238E27FC236}">
                <a16:creationId xmlns:a16="http://schemas.microsoft.com/office/drawing/2014/main" id="{F601D2A9-70CC-4332-AC45-BEA5E0C5914A}"/>
              </a:ext>
            </a:extLst>
          </p:cNvPr>
          <p:cNvSpPr txBox="1">
            <a:spLocks/>
          </p:cNvSpPr>
          <p:nvPr/>
        </p:nvSpPr>
        <p:spPr>
          <a:xfrm>
            <a:off x="7212850" y="2539509"/>
            <a:ext cx="4413808" cy="9217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5400" dirty="0">
                <a:solidFill>
                  <a:schemeClr val="bg1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03.</a:t>
            </a:r>
            <a:r>
              <a:rPr lang="ko-KR" altLang="en-US" sz="5400" dirty="0">
                <a:solidFill>
                  <a:schemeClr val="bg1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진행 과정</a:t>
            </a:r>
          </a:p>
        </p:txBody>
      </p:sp>
      <p:sp>
        <p:nvSpPr>
          <p:cNvPr id="15" name="부제목 2">
            <a:extLst>
              <a:ext uri="{FF2B5EF4-FFF2-40B4-BE49-F238E27FC236}">
                <a16:creationId xmlns:a16="http://schemas.microsoft.com/office/drawing/2014/main" id="{64E01764-E989-4369-A468-FB728DE90924}"/>
              </a:ext>
            </a:extLst>
          </p:cNvPr>
          <p:cNvSpPr txBox="1">
            <a:spLocks/>
          </p:cNvSpPr>
          <p:nvPr/>
        </p:nvSpPr>
        <p:spPr>
          <a:xfrm>
            <a:off x="3010918" y="3377503"/>
            <a:ext cx="2680552" cy="9217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5400" dirty="0">
                <a:solidFill>
                  <a:schemeClr val="bg1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05.</a:t>
            </a:r>
            <a:r>
              <a:rPr lang="ko-KR" altLang="en-US" sz="5400" dirty="0">
                <a:solidFill>
                  <a:schemeClr val="bg1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시연</a:t>
            </a:r>
          </a:p>
        </p:txBody>
      </p:sp>
      <p:sp>
        <p:nvSpPr>
          <p:cNvPr id="16" name="부제목 2">
            <a:extLst>
              <a:ext uri="{FF2B5EF4-FFF2-40B4-BE49-F238E27FC236}">
                <a16:creationId xmlns:a16="http://schemas.microsoft.com/office/drawing/2014/main" id="{3950EC50-974F-4E63-8A8C-9211ACE9E9FF}"/>
              </a:ext>
            </a:extLst>
          </p:cNvPr>
          <p:cNvSpPr txBox="1">
            <a:spLocks/>
          </p:cNvSpPr>
          <p:nvPr/>
        </p:nvSpPr>
        <p:spPr>
          <a:xfrm>
            <a:off x="6272504" y="3377503"/>
            <a:ext cx="2680552" cy="10636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5400" dirty="0">
                <a:solidFill>
                  <a:schemeClr val="bg1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06.QnA</a:t>
            </a:r>
            <a:endParaRPr lang="ko-KR" altLang="en-US" sz="5400" dirty="0">
              <a:solidFill>
                <a:schemeClr val="bg1"/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12" name="다이아몬드 11">
            <a:extLst>
              <a:ext uri="{FF2B5EF4-FFF2-40B4-BE49-F238E27FC236}">
                <a16:creationId xmlns:a16="http://schemas.microsoft.com/office/drawing/2014/main" id="{496C18A1-BF3F-4BA0-866A-50763EF2D799}"/>
              </a:ext>
            </a:extLst>
          </p:cNvPr>
          <p:cNvSpPr/>
          <p:nvPr/>
        </p:nvSpPr>
        <p:spPr>
          <a:xfrm>
            <a:off x="5948226" y="1863404"/>
            <a:ext cx="152674" cy="152674"/>
          </a:xfrm>
          <a:prstGeom prst="diamond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다이아몬드 16">
            <a:extLst>
              <a:ext uri="{FF2B5EF4-FFF2-40B4-BE49-F238E27FC236}">
                <a16:creationId xmlns:a16="http://schemas.microsoft.com/office/drawing/2014/main" id="{8867F06B-29FD-4F59-98BA-8FF62DD02D8A}"/>
              </a:ext>
            </a:extLst>
          </p:cNvPr>
          <p:cNvSpPr/>
          <p:nvPr/>
        </p:nvSpPr>
        <p:spPr>
          <a:xfrm>
            <a:off x="5980883" y="4661032"/>
            <a:ext cx="152674" cy="152674"/>
          </a:xfrm>
          <a:prstGeom prst="diamond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96896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CD5F2-8070-4851-9D80-189DC87470CB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7FDE2E5-C67C-4F27-B1DE-246343E6B6FC}"/>
              </a:ext>
            </a:extLst>
          </p:cNvPr>
          <p:cNvSpPr/>
          <p:nvPr/>
        </p:nvSpPr>
        <p:spPr>
          <a:xfrm>
            <a:off x="288758" y="296779"/>
            <a:ext cx="11598442" cy="62644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00C22BC-3455-40B4-9005-507BD2CCC1BB}"/>
              </a:ext>
            </a:extLst>
          </p:cNvPr>
          <p:cNvSpPr txBox="1"/>
          <p:nvPr/>
        </p:nvSpPr>
        <p:spPr>
          <a:xfrm>
            <a:off x="349482" y="539936"/>
            <a:ext cx="3458020" cy="31393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69850" prst="divot"/>
            </a:sp3d>
          </a:bodyPr>
          <a:lstStyle/>
          <a:p>
            <a:r>
              <a:rPr lang="ko-KR" altLang="en-US" sz="7200" dirty="0">
                <a:effectLst/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데이터</a:t>
            </a:r>
            <a:endParaRPr lang="en-US" altLang="ko-KR" sz="7200" dirty="0">
              <a:effectLst/>
              <a:latin typeface="Tmon몬소리OTF Black" panose="02000A03000000000000" pitchFamily="50" charset="-127"/>
              <a:ea typeface="Tmon몬소리OTF Black" panose="02000A03000000000000" pitchFamily="50" charset="-127"/>
            </a:endParaRPr>
          </a:p>
          <a:p>
            <a:r>
              <a:rPr lang="en-US" altLang="ko-KR" sz="7200" dirty="0">
                <a:effectLst/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Set</a:t>
            </a:r>
          </a:p>
          <a:p>
            <a:r>
              <a:rPr lang="en-US" altLang="ko-KR" sz="5400" dirty="0">
                <a:solidFill>
                  <a:schemeClr val="bg2">
                    <a:lumMod val="25000"/>
                  </a:schemeClr>
                </a:solidFill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voting</a:t>
            </a:r>
            <a:endParaRPr lang="ko-KR" altLang="en-US" sz="5400" dirty="0">
              <a:solidFill>
                <a:schemeClr val="bg2">
                  <a:lumMod val="25000"/>
                </a:schemeClr>
              </a:solidFill>
              <a:effectLst/>
              <a:latin typeface="Tmon몬소리OTF Black" panose="02000A03000000000000" pitchFamily="50" charset="-127"/>
              <a:ea typeface="Tmon몬소리OTF Black" panose="02000A03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BEDA0FB-1069-44ED-9B69-0FC5914F6C27}"/>
              </a:ext>
            </a:extLst>
          </p:cNvPr>
          <p:cNvSpPr txBox="1"/>
          <p:nvPr/>
        </p:nvSpPr>
        <p:spPr>
          <a:xfrm>
            <a:off x="2726444" y="539936"/>
            <a:ext cx="9504028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h="25400" prst="softRound"/>
            </a:sp3d>
          </a:bodyPr>
          <a:lstStyle/>
          <a:p>
            <a:pPr algn="ctr"/>
            <a:r>
              <a:rPr lang="ko-KR" altLang="en-US" sz="7200" b="1" dirty="0">
                <a:ln w="22225">
                  <a:solidFill>
                    <a:schemeClr val="tx1"/>
                  </a:solidFill>
                  <a:prstDash val="solid"/>
                </a:ln>
                <a:solidFill>
                  <a:srgbClr val="7C001A"/>
                </a:solidFill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투표로 유해도 판별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0980055E-84F9-46CB-823F-1413783E6CFC}"/>
              </a:ext>
            </a:extLst>
          </p:cNvPr>
          <p:cNvGrpSpPr/>
          <p:nvPr/>
        </p:nvGrpSpPr>
        <p:grpSpPr>
          <a:xfrm>
            <a:off x="5221016" y="1975797"/>
            <a:ext cx="4432718" cy="3883780"/>
            <a:chOff x="5221016" y="1740265"/>
            <a:chExt cx="4432718" cy="3883780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6D9355A7-DE45-4DCC-9412-5DDC3C80116C}"/>
                </a:ext>
              </a:extLst>
            </p:cNvPr>
            <p:cNvSpPr/>
            <p:nvPr/>
          </p:nvSpPr>
          <p:spPr>
            <a:xfrm>
              <a:off x="5221016" y="1740265"/>
              <a:ext cx="4141775" cy="3842215"/>
            </a:xfrm>
            <a:prstGeom prst="ellipse">
              <a:avLst/>
            </a:prstGeom>
            <a:ln w="76200">
              <a:solidFill>
                <a:schemeClr val="bg2">
                  <a:lumMod val="90000"/>
                </a:schemeClr>
              </a:solidFill>
              <a:prstDash val="sysDash"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CD3125EB-EBE8-4524-9FA3-97BC872ECD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2290768"/>
              <a:ext cx="2548502" cy="2548502"/>
            </a:xfrm>
            <a:prstGeom prst="rect">
              <a:avLst/>
            </a:prstGeom>
          </p:spPr>
        </p:pic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CF419984-57DF-44DE-B2F9-CE1CF25FF5BA}"/>
                </a:ext>
              </a:extLst>
            </p:cNvPr>
            <p:cNvSpPr/>
            <p:nvPr/>
          </p:nvSpPr>
          <p:spPr>
            <a:xfrm>
              <a:off x="5247762" y="4916159"/>
              <a:ext cx="4405972" cy="707886"/>
            </a:xfrm>
            <a:prstGeom prst="rect">
              <a:avLst/>
            </a:prstGeom>
            <a:solidFill>
              <a:srgbClr val="7C001A"/>
            </a:solidFill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r"/>
              <a:r>
                <a:rPr lang="ko-KR" altLang="en-US" sz="4000" dirty="0">
                  <a:solidFill>
                    <a:schemeClr val="bg1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레이블링 약 </a:t>
              </a:r>
              <a:r>
                <a:rPr lang="en-US" altLang="ko-KR" sz="4000" dirty="0">
                  <a:solidFill>
                    <a:schemeClr val="bg1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10</a:t>
              </a:r>
              <a:r>
                <a:rPr lang="ko-KR" altLang="en-US" sz="4000" dirty="0">
                  <a:solidFill>
                    <a:schemeClr val="bg1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만 개 </a:t>
              </a:r>
              <a:endParaRPr lang="en-US" altLang="ko-KR" sz="400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897578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화살표: 아래쪽 8">
            <a:extLst>
              <a:ext uri="{FF2B5EF4-FFF2-40B4-BE49-F238E27FC236}">
                <a16:creationId xmlns:a16="http://schemas.microsoft.com/office/drawing/2014/main" id="{C87599F9-6122-476E-94C2-8B2D79309B0B}"/>
              </a:ext>
            </a:extLst>
          </p:cNvPr>
          <p:cNvSpPr/>
          <p:nvPr/>
        </p:nvSpPr>
        <p:spPr>
          <a:xfrm>
            <a:off x="3415469" y="1600200"/>
            <a:ext cx="8101618" cy="1926771"/>
          </a:xfrm>
          <a:prstGeom prst="downArrow">
            <a:avLst>
              <a:gd name="adj1" fmla="val 71975"/>
              <a:gd name="adj2" fmla="val 50000"/>
            </a:avLst>
          </a:prstGeom>
          <a:solidFill>
            <a:schemeClr val="tx1"/>
          </a:solidFill>
          <a:ln w="5715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CD5F2-8070-4851-9D80-189DC87470CB}" type="slidenum">
              <a:rPr lang="ko-KR" altLang="en-US" smtClean="0"/>
              <a:t>21</a:t>
            </a:fld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30B506C-E44F-49E6-AE48-29669E4CB7FA}"/>
              </a:ext>
            </a:extLst>
          </p:cNvPr>
          <p:cNvSpPr/>
          <p:nvPr/>
        </p:nvSpPr>
        <p:spPr>
          <a:xfrm>
            <a:off x="288758" y="296779"/>
            <a:ext cx="11598442" cy="62644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97D6272-D0F8-47C1-965B-C86166098050}"/>
              </a:ext>
            </a:extLst>
          </p:cNvPr>
          <p:cNvSpPr txBox="1"/>
          <p:nvPr/>
        </p:nvSpPr>
        <p:spPr>
          <a:xfrm>
            <a:off x="349482" y="539936"/>
            <a:ext cx="3458020" cy="23083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69850" prst="divot"/>
            </a:sp3d>
          </a:bodyPr>
          <a:lstStyle/>
          <a:p>
            <a:r>
              <a:rPr lang="ko-KR" altLang="en-US" sz="7200" dirty="0">
                <a:effectLst/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데이터</a:t>
            </a:r>
            <a:endParaRPr lang="en-US" altLang="ko-KR" sz="7200" dirty="0">
              <a:effectLst/>
              <a:latin typeface="Tmon몬소리OTF Black" panose="02000A03000000000000" pitchFamily="50" charset="-127"/>
              <a:ea typeface="Tmon몬소리OTF Black" panose="02000A03000000000000" pitchFamily="50" charset="-127"/>
            </a:endParaRPr>
          </a:p>
          <a:p>
            <a:r>
              <a:rPr lang="en-US" altLang="ko-KR" sz="7200" dirty="0"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Set</a:t>
            </a:r>
            <a:endParaRPr lang="en-US" altLang="ko-KR" sz="7200" dirty="0">
              <a:effectLst/>
              <a:latin typeface="Tmon몬소리OTF Black" panose="02000A03000000000000" pitchFamily="50" charset="-127"/>
              <a:ea typeface="Tmon몬소리OTF Black" panose="02000A03000000000000" pitchFamily="50" charset="-127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D074DD71-280C-406F-BEC5-1DFD6669B918}"/>
              </a:ext>
            </a:extLst>
          </p:cNvPr>
          <p:cNvSpPr/>
          <p:nvPr/>
        </p:nvSpPr>
        <p:spPr>
          <a:xfrm>
            <a:off x="4349120" y="1444680"/>
            <a:ext cx="2852066" cy="707886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algn="ctr"/>
            <a:r>
              <a:rPr lang="ko-KR" altLang="en-US" sz="4000" dirty="0">
                <a:ln>
                  <a:solidFill>
                    <a:schemeClr val="tx1"/>
                  </a:solidFill>
                </a:ln>
                <a:solidFill>
                  <a:schemeClr val="bg2"/>
                </a:solidFill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 </a:t>
            </a:r>
            <a:r>
              <a:rPr lang="ko-KR" altLang="en-US" sz="4000" dirty="0">
                <a:ln>
                  <a:solidFill>
                    <a:schemeClr val="tx1"/>
                  </a:solidFill>
                </a:ln>
                <a:solidFill>
                  <a:srgbClr val="FFC000"/>
                </a:solidFill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유해</a:t>
            </a:r>
            <a:r>
              <a:rPr lang="ko-KR" altLang="en-US" sz="4000" dirty="0">
                <a:ln>
                  <a:solidFill>
                    <a:schemeClr val="tx1"/>
                  </a:solidFill>
                </a:ln>
                <a:solidFill>
                  <a:schemeClr val="bg2"/>
                </a:solidFill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데이터</a:t>
            </a:r>
            <a:endParaRPr lang="en-US" altLang="ko-KR" sz="4000" dirty="0">
              <a:ln>
                <a:solidFill>
                  <a:schemeClr val="tx1"/>
                </a:solidFill>
              </a:ln>
              <a:solidFill>
                <a:schemeClr val="bg2"/>
              </a:solidFill>
              <a:latin typeface="Tmon몬소리OTF Black" panose="02000A03000000000000" pitchFamily="50" charset="-127"/>
              <a:ea typeface="Tmon몬소리OTF Black" panose="02000A03000000000000" pitchFamily="50" charset="-127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F629D5BF-7BE7-4BA9-B00C-B722A0FECF45}"/>
              </a:ext>
            </a:extLst>
          </p:cNvPr>
          <p:cNvSpPr/>
          <p:nvPr/>
        </p:nvSpPr>
        <p:spPr>
          <a:xfrm>
            <a:off x="7688881" y="1433779"/>
            <a:ext cx="285206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4000" dirty="0">
                <a:ln>
                  <a:solidFill>
                    <a:schemeClr val="tx1"/>
                  </a:solidFill>
                </a:ln>
                <a:solidFill>
                  <a:schemeClr val="bg2"/>
                </a:solidFill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 </a:t>
            </a:r>
            <a:r>
              <a:rPr lang="ko-KR" altLang="en-US" sz="4000" dirty="0">
                <a:ln>
                  <a:solidFill>
                    <a:schemeClr val="tx1"/>
                  </a:solidFill>
                </a:ln>
                <a:solidFill>
                  <a:srgbClr val="FFC000"/>
                </a:solidFill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정상</a:t>
            </a:r>
            <a:r>
              <a:rPr lang="ko-KR" altLang="en-US" sz="4000" dirty="0">
                <a:ln>
                  <a:solidFill>
                    <a:schemeClr val="tx1"/>
                  </a:solidFill>
                </a:ln>
                <a:solidFill>
                  <a:schemeClr val="bg2"/>
                </a:solidFill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데이터</a:t>
            </a:r>
            <a:endParaRPr lang="en-US" altLang="ko-KR" sz="4000" dirty="0">
              <a:ln>
                <a:solidFill>
                  <a:schemeClr val="tx1"/>
                </a:solidFill>
              </a:ln>
              <a:solidFill>
                <a:schemeClr val="bg2"/>
              </a:solidFill>
              <a:latin typeface="Tmon몬소리OTF Black" panose="02000A03000000000000" pitchFamily="50" charset="-127"/>
              <a:ea typeface="Tmon몬소리OTF Black" panose="02000A03000000000000" pitchFamily="50" charset="-127"/>
            </a:endParaRPr>
          </a:p>
        </p:txBody>
      </p:sp>
      <p:sp>
        <p:nvSpPr>
          <p:cNvPr id="132" name="화살표: 갈매기형 수장 131">
            <a:extLst>
              <a:ext uri="{FF2B5EF4-FFF2-40B4-BE49-F238E27FC236}">
                <a16:creationId xmlns:a16="http://schemas.microsoft.com/office/drawing/2014/main" id="{8822F099-6E99-47C4-B0A4-BE6441B10913}"/>
              </a:ext>
            </a:extLst>
          </p:cNvPr>
          <p:cNvSpPr/>
          <p:nvPr/>
        </p:nvSpPr>
        <p:spPr>
          <a:xfrm rot="10800000">
            <a:off x="7110637" y="1508237"/>
            <a:ext cx="789981" cy="462853"/>
          </a:xfrm>
          <a:prstGeom prst="chevron">
            <a:avLst>
              <a:gd name="adj" fmla="val 87158"/>
            </a:avLst>
          </a:prstGeom>
          <a:solidFill>
            <a:srgbClr val="FFC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바닥글 개체 틀 71">
            <a:extLst>
              <a:ext uri="{FF2B5EF4-FFF2-40B4-BE49-F238E27FC236}">
                <a16:creationId xmlns:a16="http://schemas.microsoft.com/office/drawing/2014/main" id="{FCD12B86-84DC-47A6-9664-768E1C9BF0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5973967"/>
            <a:ext cx="4114800" cy="365125"/>
          </a:xfrm>
        </p:spPr>
        <p:txBody>
          <a:bodyPr/>
          <a:lstStyle/>
          <a:p>
            <a:r>
              <a:rPr lang="en-US" altLang="ko-KR" dirty="0"/>
              <a:t>Wei and Zou(2019) Wei, J., Zou, K. 2019. EDA: Easy Data Augmentation Techniques for Boosting Performance on Text Classification Tasks. arXiv:1901.11196.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0642D23-1102-47F1-A7A0-6C1DE4506142}"/>
              </a:ext>
            </a:extLst>
          </p:cNvPr>
          <p:cNvSpPr txBox="1"/>
          <p:nvPr/>
        </p:nvSpPr>
        <p:spPr>
          <a:xfrm>
            <a:off x="3732247" y="3197281"/>
            <a:ext cx="7149862" cy="23083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h="25400" prst="softRound"/>
            </a:sp3d>
          </a:bodyPr>
          <a:lstStyle/>
          <a:p>
            <a:r>
              <a:rPr lang="en-US" altLang="ko-KR" sz="7200" b="1" dirty="0">
                <a:ln w="22225">
                  <a:solidFill>
                    <a:schemeClr val="tx1"/>
                  </a:solidFill>
                  <a:prstDash val="solid"/>
                </a:ln>
                <a:solidFill>
                  <a:srgbClr val="7C001A"/>
                </a:solidFill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Data </a:t>
            </a:r>
          </a:p>
          <a:p>
            <a:r>
              <a:rPr lang="en-US" altLang="ko-KR" sz="7200" b="1" dirty="0">
                <a:ln w="22225">
                  <a:solidFill>
                    <a:schemeClr val="tx1"/>
                  </a:solidFill>
                  <a:prstDash val="solid"/>
                </a:ln>
                <a:solidFill>
                  <a:srgbClr val="7C001A"/>
                </a:solidFill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Argumentation</a:t>
            </a:r>
            <a:endParaRPr lang="ko-KR" altLang="en-US" sz="7200" b="1" dirty="0">
              <a:ln w="22225">
                <a:solidFill>
                  <a:schemeClr val="tx1"/>
                </a:solidFill>
                <a:prstDash val="solid"/>
              </a:ln>
              <a:solidFill>
                <a:srgbClr val="7C001A"/>
              </a:solidFill>
              <a:latin typeface="Tmon몬소리OTF Black" panose="02000A03000000000000" pitchFamily="50" charset="-127"/>
              <a:ea typeface="Tmon몬소리OTF Black" panose="02000A03000000000000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90DEBBD-3BB6-478C-A70A-8143CECF3023}"/>
              </a:ext>
            </a:extLst>
          </p:cNvPr>
          <p:cNvSpPr txBox="1"/>
          <p:nvPr/>
        </p:nvSpPr>
        <p:spPr>
          <a:xfrm>
            <a:off x="3732247" y="530379"/>
            <a:ext cx="7552044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h="25400" prst="softRound"/>
            </a:sp3d>
          </a:bodyPr>
          <a:lstStyle/>
          <a:p>
            <a:pPr algn="ctr"/>
            <a:r>
              <a:rPr lang="en-US" altLang="ko-KR" sz="7200" b="1" dirty="0" err="1">
                <a:ln w="22225">
                  <a:solidFill>
                    <a:schemeClr val="tx1"/>
                  </a:solidFill>
                  <a:prstDash val="solid"/>
                </a:ln>
                <a:solidFill>
                  <a:srgbClr val="7C001A"/>
                </a:solidFill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Inbalanced</a:t>
            </a:r>
            <a:r>
              <a:rPr lang="en-US" altLang="ko-KR" sz="7200" b="1" dirty="0">
                <a:ln w="22225">
                  <a:solidFill>
                    <a:schemeClr val="tx1"/>
                  </a:solidFill>
                  <a:prstDash val="solid"/>
                </a:ln>
                <a:solidFill>
                  <a:srgbClr val="7C001A"/>
                </a:solidFill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 data</a:t>
            </a:r>
            <a:endParaRPr lang="ko-KR" altLang="en-US" sz="7200" b="1" dirty="0">
              <a:ln w="22225">
                <a:solidFill>
                  <a:schemeClr val="tx1"/>
                </a:solidFill>
                <a:prstDash val="solid"/>
              </a:ln>
              <a:solidFill>
                <a:srgbClr val="7C001A"/>
              </a:solidFill>
              <a:latin typeface="Tmon몬소리OTF Black" panose="02000A03000000000000" pitchFamily="50" charset="-127"/>
              <a:ea typeface="Tmon몬소리OTF Black" panose="02000A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69857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5C74797-81A0-4D72-88F5-496B468C2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CD5F2-8070-4851-9D80-189DC87470CB}" type="slidenum">
              <a:rPr lang="ko-KR" altLang="en-US" smtClean="0"/>
              <a:t>22</a:t>
            </a:fld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70FB7EE-62FC-449C-84BD-4EB784C5A32A}"/>
              </a:ext>
            </a:extLst>
          </p:cNvPr>
          <p:cNvSpPr/>
          <p:nvPr/>
        </p:nvSpPr>
        <p:spPr>
          <a:xfrm>
            <a:off x="288758" y="296779"/>
            <a:ext cx="11598442" cy="62644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35429E-34A1-4AEF-AF1B-B2DDE75EBCFE}"/>
              </a:ext>
            </a:extLst>
          </p:cNvPr>
          <p:cNvSpPr txBox="1"/>
          <p:nvPr/>
        </p:nvSpPr>
        <p:spPr>
          <a:xfrm>
            <a:off x="349482" y="539936"/>
            <a:ext cx="2726227" cy="23083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69850" prst="divot"/>
            </a:sp3d>
          </a:bodyPr>
          <a:lstStyle/>
          <a:p>
            <a:r>
              <a:rPr lang="ko-KR" altLang="en-US" sz="7200" dirty="0">
                <a:effectLst/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데이터</a:t>
            </a:r>
            <a:endParaRPr lang="en-US" altLang="ko-KR" sz="7200" dirty="0">
              <a:effectLst/>
              <a:latin typeface="Tmon몬소리OTF Black" panose="02000A03000000000000" pitchFamily="50" charset="-127"/>
              <a:ea typeface="Tmon몬소리OTF Black" panose="02000A03000000000000" pitchFamily="50" charset="-127"/>
            </a:endParaRPr>
          </a:p>
          <a:p>
            <a:r>
              <a:rPr lang="ko-KR" altLang="en-US" sz="7200" dirty="0"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전처리</a:t>
            </a:r>
            <a:endParaRPr lang="en-US" altLang="ko-KR" sz="7200" dirty="0">
              <a:effectLst/>
              <a:latin typeface="Tmon몬소리OTF Black" panose="02000A03000000000000" pitchFamily="50" charset="-127"/>
              <a:ea typeface="Tmon몬소리OTF Black" panose="02000A03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C18FD1-1AEC-4C8A-907D-368B56E25DC6}"/>
              </a:ext>
            </a:extLst>
          </p:cNvPr>
          <p:cNvSpPr txBox="1"/>
          <p:nvPr/>
        </p:nvSpPr>
        <p:spPr>
          <a:xfrm>
            <a:off x="3732247" y="530379"/>
            <a:ext cx="7552044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h="25400" prst="softRound"/>
            </a:sp3d>
          </a:bodyPr>
          <a:lstStyle/>
          <a:p>
            <a:pPr algn="ctr"/>
            <a:r>
              <a:rPr lang="ko-KR" altLang="en-US" sz="7200" b="1" dirty="0">
                <a:ln w="22225">
                  <a:solidFill>
                    <a:schemeClr val="tx1"/>
                  </a:solidFill>
                  <a:prstDash val="solid"/>
                </a:ln>
                <a:solidFill>
                  <a:srgbClr val="7C001A"/>
                </a:solidFill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형태소 분석 </a:t>
            </a:r>
            <a:r>
              <a:rPr lang="en-US" altLang="ko-KR" sz="7200" b="1" dirty="0">
                <a:ln w="22225">
                  <a:solidFill>
                    <a:schemeClr val="tx1"/>
                  </a:solidFill>
                  <a:prstDash val="solid"/>
                </a:ln>
                <a:solidFill>
                  <a:srgbClr val="7C001A"/>
                </a:solidFill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Okt</a:t>
            </a:r>
            <a:endParaRPr lang="ko-KR" altLang="en-US" sz="7200" b="1" dirty="0">
              <a:ln w="22225">
                <a:solidFill>
                  <a:schemeClr val="tx1"/>
                </a:solidFill>
                <a:prstDash val="solid"/>
              </a:ln>
              <a:solidFill>
                <a:srgbClr val="7C001A"/>
              </a:solidFill>
              <a:latin typeface="Tmon몬소리OTF Black" panose="02000A03000000000000" pitchFamily="50" charset="-127"/>
              <a:ea typeface="Tmon몬소리OTF Black" panose="02000A03000000000000" pitchFamily="50" charset="-127"/>
            </a:endParaRP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4FB3952E-CD9D-4855-88A4-E412670C6634}"/>
              </a:ext>
            </a:extLst>
          </p:cNvPr>
          <p:cNvGrpSpPr/>
          <p:nvPr/>
        </p:nvGrpSpPr>
        <p:grpSpPr>
          <a:xfrm>
            <a:off x="4648288" y="1723406"/>
            <a:ext cx="6109263" cy="4408213"/>
            <a:chOff x="4648288" y="1723406"/>
            <a:chExt cx="6109263" cy="4408213"/>
          </a:xfrm>
        </p:grpSpPr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805A5858-AB33-470E-AC22-F684A4CC1359}"/>
                </a:ext>
              </a:extLst>
            </p:cNvPr>
            <p:cNvGrpSpPr/>
            <p:nvPr/>
          </p:nvGrpSpPr>
          <p:grpSpPr>
            <a:xfrm>
              <a:off x="4648288" y="1762199"/>
              <a:ext cx="5945660" cy="3654199"/>
              <a:chOff x="5256629" y="2201080"/>
              <a:chExt cx="5945660" cy="3654199"/>
            </a:xfrm>
          </p:grpSpPr>
          <p:grpSp>
            <p:nvGrpSpPr>
              <p:cNvPr id="21" name="그룹 20">
                <a:extLst>
                  <a:ext uri="{FF2B5EF4-FFF2-40B4-BE49-F238E27FC236}">
                    <a16:creationId xmlns:a16="http://schemas.microsoft.com/office/drawing/2014/main" id="{8E38B15F-25E8-4F4E-AECF-AB19048E05C3}"/>
                  </a:ext>
                </a:extLst>
              </p:cNvPr>
              <p:cNvGrpSpPr/>
              <p:nvPr/>
            </p:nvGrpSpPr>
            <p:grpSpPr>
              <a:xfrm>
                <a:off x="5256629" y="2201080"/>
                <a:ext cx="5945660" cy="928821"/>
                <a:chOff x="8222202" y="2392332"/>
                <a:chExt cx="5945660" cy="928821"/>
              </a:xfrm>
            </p:grpSpPr>
            <p:sp>
              <p:nvSpPr>
                <p:cNvPr id="23" name="직사각형 22">
                  <a:extLst>
                    <a:ext uri="{FF2B5EF4-FFF2-40B4-BE49-F238E27FC236}">
                      <a16:creationId xmlns:a16="http://schemas.microsoft.com/office/drawing/2014/main" id="{A628072B-4BFC-473E-8277-A4A552F7E6EC}"/>
                    </a:ext>
                  </a:extLst>
                </p:cNvPr>
                <p:cNvSpPr/>
                <p:nvPr/>
              </p:nvSpPr>
              <p:spPr>
                <a:xfrm>
                  <a:off x="8222202" y="2413156"/>
                  <a:ext cx="5945660" cy="868218"/>
                </a:xfrm>
                <a:prstGeom prst="rect">
                  <a:avLst/>
                </a:prstGeom>
                <a:solidFill>
                  <a:srgbClr val="F7F7F7"/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403C3124-05F3-49F5-9DEF-5D5019CD0880}"/>
                    </a:ext>
                  </a:extLst>
                </p:cNvPr>
                <p:cNvSpPr txBox="1"/>
                <p:nvPr/>
              </p:nvSpPr>
              <p:spPr>
                <a:xfrm>
                  <a:off x="8433308" y="2493957"/>
                  <a:ext cx="354584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2400" dirty="0">
                      <a:solidFill>
                        <a:schemeClr val="bg1">
                          <a:lumMod val="65000"/>
                        </a:schemeClr>
                      </a:solidFill>
                    </a:rPr>
                    <a:t>1</a:t>
                  </a:r>
                  <a:endParaRPr lang="ko-KR" altLang="en-US" sz="2400" dirty="0">
                    <a:solidFill>
                      <a:schemeClr val="bg1">
                        <a:lumMod val="65000"/>
                      </a:schemeClr>
                    </a:solidFill>
                  </a:endParaRPr>
                </a:p>
              </p:txBody>
            </p:sp>
            <p:cxnSp>
              <p:nvCxnSpPr>
                <p:cNvPr id="25" name="직선 연결선 24">
                  <a:extLst>
                    <a:ext uri="{FF2B5EF4-FFF2-40B4-BE49-F238E27FC236}">
                      <a16:creationId xmlns:a16="http://schemas.microsoft.com/office/drawing/2014/main" id="{1B2F6466-2A12-488F-9B8C-8FA6EC8BDB7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222202" y="2951821"/>
                  <a:ext cx="5945660" cy="11260"/>
                </a:xfrm>
                <a:prstGeom prst="line">
                  <a:avLst/>
                </a:prstGeom>
              </p:spPr>
              <p:style>
                <a:lnRef idx="1">
                  <a:schemeClr val="accent3"/>
                </a:lnRef>
                <a:fillRef idx="0">
                  <a:schemeClr val="accent3"/>
                </a:fillRef>
                <a:effectRef idx="0">
                  <a:schemeClr val="accent3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직선 연결선 25">
                  <a:extLst>
                    <a:ext uri="{FF2B5EF4-FFF2-40B4-BE49-F238E27FC236}">
                      <a16:creationId xmlns:a16="http://schemas.microsoft.com/office/drawing/2014/main" id="{0D9B47BC-8011-43B1-8A4E-ED2877D4D15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49128" y="2392332"/>
                  <a:ext cx="0" cy="563290"/>
                </a:xfrm>
                <a:prstGeom prst="line">
                  <a:avLst/>
                </a:prstGeom>
              </p:spPr>
              <p:style>
                <a:lnRef idx="1">
                  <a:schemeClr val="accent3"/>
                </a:lnRef>
                <a:fillRef idx="0">
                  <a:schemeClr val="accent3"/>
                </a:fillRef>
                <a:effectRef idx="0">
                  <a:schemeClr val="accent3"/>
                </a:effectRef>
                <a:fontRef idx="minor">
                  <a:schemeClr val="tx1"/>
                </a:fontRef>
              </p:style>
            </p:cxnSp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FC19E2D8-C8FB-4AA9-ACA3-C6833B77CF5D}"/>
                    </a:ext>
                  </a:extLst>
                </p:cNvPr>
                <p:cNvSpPr txBox="1"/>
                <p:nvPr/>
              </p:nvSpPr>
              <p:spPr>
                <a:xfrm>
                  <a:off x="8940962" y="2495423"/>
                  <a:ext cx="480291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2400" dirty="0" err="1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tmp.pos</a:t>
                  </a:r>
                  <a:r>
                    <a:rPr lang="en-US" altLang="ko-KR" sz="2400" dirty="0">
                      <a:solidFill>
                        <a:srgbClr val="BB2323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(‘</a:t>
                  </a:r>
                  <a:r>
                    <a:rPr lang="ko-KR" altLang="en-US" sz="2400" dirty="0" err="1">
                      <a:solidFill>
                        <a:srgbClr val="BB2323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앙기모띠</a:t>
                  </a:r>
                  <a:r>
                    <a:rPr lang="ko-KR" altLang="en-US" sz="2400" dirty="0">
                      <a:solidFill>
                        <a:srgbClr val="BB2323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 </a:t>
                  </a:r>
                  <a:r>
                    <a:rPr lang="ko-KR" altLang="en-US" sz="2400" dirty="0" err="1">
                      <a:solidFill>
                        <a:srgbClr val="BB2323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ㅋㅋㅋ</a:t>
                  </a:r>
                  <a:r>
                    <a:rPr lang="ko-KR" altLang="en-US" sz="2400" dirty="0">
                      <a:solidFill>
                        <a:srgbClr val="BB2323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 시</a:t>
                  </a:r>
                  <a:r>
                    <a:rPr lang="en-US" altLang="ko-KR" sz="2400" dirty="0">
                      <a:solidFill>
                        <a:srgbClr val="BB2323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1</a:t>
                  </a:r>
                  <a:r>
                    <a:rPr lang="ko-KR" altLang="en-US" sz="2400" dirty="0">
                      <a:solidFill>
                        <a:srgbClr val="BB2323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발</a:t>
                  </a:r>
                  <a:r>
                    <a:rPr lang="en-US" altLang="ko-KR" sz="2400" dirty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’)</a:t>
                  </a:r>
                  <a:endParaRPr lang="ko-KR" altLang="en-US" sz="2400" dirty="0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4077775E-7E5B-48BB-AF77-D0D3BDBAD4A7}"/>
                    </a:ext>
                  </a:extLst>
                </p:cNvPr>
                <p:cNvSpPr txBox="1"/>
                <p:nvPr/>
              </p:nvSpPr>
              <p:spPr>
                <a:xfrm>
                  <a:off x="8310894" y="2951821"/>
                  <a:ext cx="542328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b="1" dirty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executed in 19ms, finished 12:34 16 2019-08-27</a:t>
                  </a:r>
                  <a:endParaRPr lang="ko-KR" altLang="en-US" b="1" dirty="0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</p:grp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AA417F7-DDDD-4C62-82CC-0AFB94C216E4}"/>
                  </a:ext>
                </a:extLst>
              </p:cNvPr>
              <p:cNvSpPr txBox="1"/>
              <p:nvPr/>
            </p:nvSpPr>
            <p:spPr>
              <a:xfrm>
                <a:off x="5372451" y="3177623"/>
                <a:ext cx="3992311" cy="267765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[( ‘</a:t>
                </a:r>
                <a:r>
                  <a:rPr lang="ko-KR" altLang="en-US" sz="2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앙</a:t>
                </a:r>
                <a:r>
                  <a:rPr lang="en-US" altLang="ko-KR" sz="2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’, ‘Adverb’),</a:t>
                </a:r>
              </a:p>
              <a:p>
                <a:r>
                  <a:rPr lang="en-US" altLang="ko-KR" sz="2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( ‘</a:t>
                </a:r>
                <a:r>
                  <a:rPr lang="ko-KR" altLang="en-US" sz="2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기</a:t>
                </a:r>
                <a:r>
                  <a:rPr lang="en-US" altLang="ko-KR" sz="2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’, ‘Modifier’),</a:t>
                </a:r>
              </a:p>
              <a:p>
                <a:r>
                  <a:rPr lang="en-US" altLang="ko-KR" sz="2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( ‘</a:t>
                </a:r>
                <a:r>
                  <a:rPr lang="ko-KR" altLang="en-US" sz="2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모</a:t>
                </a:r>
                <a:r>
                  <a:rPr lang="en-US" altLang="ko-KR" sz="2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’, ‘Modifier’),</a:t>
                </a:r>
              </a:p>
              <a:p>
                <a:r>
                  <a:rPr lang="en-US" altLang="ko-KR" sz="2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( ‘</a:t>
                </a:r>
                <a:r>
                  <a:rPr lang="ko-KR" altLang="en-US" sz="2400" dirty="0" err="1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ㅋㅋㅋ</a:t>
                </a:r>
                <a:r>
                  <a:rPr lang="en-US" altLang="ko-KR" sz="2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’, ‘</a:t>
                </a:r>
                <a:r>
                  <a:rPr lang="en-US" altLang="ko-KR" sz="2400" dirty="0" err="1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KoreanParticle</a:t>
                </a:r>
                <a:r>
                  <a:rPr lang="en-US" altLang="ko-KR" sz="2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’),</a:t>
                </a:r>
              </a:p>
              <a:p>
                <a:r>
                  <a:rPr lang="en-US" altLang="ko-KR" sz="2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( ‘</a:t>
                </a:r>
                <a:r>
                  <a:rPr lang="ko-KR" altLang="en-US" sz="2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시</a:t>
                </a:r>
                <a:r>
                  <a:rPr lang="en-US" altLang="ko-KR" sz="2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’, ‘Noun’),</a:t>
                </a:r>
              </a:p>
              <a:p>
                <a:r>
                  <a:rPr lang="en-US" altLang="ko-KR" sz="2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( ‘1’, ‘Number’),</a:t>
                </a:r>
              </a:p>
              <a:p>
                <a:r>
                  <a:rPr lang="en-US" altLang="ko-KR" sz="2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( ‘</a:t>
                </a:r>
                <a:r>
                  <a:rPr lang="ko-KR" altLang="en-US" sz="2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발</a:t>
                </a:r>
                <a:r>
                  <a:rPr lang="en-US" altLang="ko-KR" sz="2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’, ‘Noun’)]</a:t>
                </a:r>
              </a:p>
            </p:txBody>
          </p:sp>
        </p:grpSp>
        <p:sp>
          <p:nvSpPr>
            <p:cNvPr id="31" name="액자 30">
              <a:extLst>
                <a:ext uri="{FF2B5EF4-FFF2-40B4-BE49-F238E27FC236}">
                  <a16:creationId xmlns:a16="http://schemas.microsoft.com/office/drawing/2014/main" id="{5685CEB4-86E0-44BC-B816-A5D0945AF672}"/>
                </a:ext>
              </a:extLst>
            </p:cNvPr>
            <p:cNvSpPr/>
            <p:nvPr/>
          </p:nvSpPr>
          <p:spPr>
            <a:xfrm>
              <a:off x="4648288" y="1723406"/>
              <a:ext cx="5945667" cy="3898247"/>
            </a:xfrm>
            <a:prstGeom prst="frame">
              <a:avLst>
                <a:gd name="adj1" fmla="val 1214"/>
              </a:avLst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2" name="액자 31">
              <a:extLst>
                <a:ext uri="{FF2B5EF4-FFF2-40B4-BE49-F238E27FC236}">
                  <a16:creationId xmlns:a16="http://schemas.microsoft.com/office/drawing/2014/main" id="{7C2F7B14-96F7-4B2D-A38C-DD5DB277DE2E}"/>
                </a:ext>
              </a:extLst>
            </p:cNvPr>
            <p:cNvSpPr/>
            <p:nvPr/>
          </p:nvSpPr>
          <p:spPr>
            <a:xfrm>
              <a:off x="4648288" y="5638884"/>
              <a:ext cx="5945667" cy="492735"/>
            </a:xfrm>
            <a:prstGeom prst="frame">
              <a:avLst>
                <a:gd name="adj1" fmla="val 1214"/>
              </a:avLst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D9AD9680-CE80-4FB6-B566-EB5B795DEDE4}"/>
                </a:ext>
              </a:extLst>
            </p:cNvPr>
            <p:cNvSpPr/>
            <p:nvPr/>
          </p:nvSpPr>
          <p:spPr>
            <a:xfrm>
              <a:off x="4718718" y="5648505"/>
              <a:ext cx="603883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4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( [ ( ‘</a:t>
              </a:r>
              <a:r>
                <a:rPr lang="ko-KR" altLang="en-US" sz="2400" dirty="0" err="1">
                  <a:latin typeface="나눔고딕" panose="020D0604000000000000" pitchFamily="50" charset="-127"/>
                  <a:ea typeface="나눔고딕" panose="020D0604000000000000" pitchFamily="50" charset="-127"/>
                </a:rPr>
                <a:t>씪빢</a:t>
              </a:r>
              <a:r>
                <a:rPr lang="en-US" altLang="ko-KR" sz="24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’  , ‘Noun’) , [ ( ‘</a:t>
              </a:r>
              <a:r>
                <a:rPr lang="ko-KR" altLang="en-US" sz="2400" dirty="0" err="1">
                  <a:latin typeface="나눔고딕" panose="020D0604000000000000" pitchFamily="50" charset="-127"/>
                  <a:ea typeface="나눔고딕" panose="020D0604000000000000" pitchFamily="50" charset="-127"/>
                </a:rPr>
                <a:t>씨빠</a:t>
              </a:r>
              <a:r>
                <a:rPr lang="en-US" altLang="ko-KR" sz="24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’ , ‘Noun’ ) ] 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335650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5C74797-81A0-4D72-88F5-496B468C2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CD5F2-8070-4851-9D80-189DC87470CB}" type="slidenum">
              <a:rPr lang="ko-KR" altLang="en-US" smtClean="0"/>
              <a:t>23</a:t>
            </a:fld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70FB7EE-62FC-449C-84BD-4EB784C5A32A}"/>
              </a:ext>
            </a:extLst>
          </p:cNvPr>
          <p:cNvSpPr/>
          <p:nvPr/>
        </p:nvSpPr>
        <p:spPr>
          <a:xfrm>
            <a:off x="288758" y="296779"/>
            <a:ext cx="11598442" cy="62644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35429E-34A1-4AEF-AF1B-B2DDE75EBCFE}"/>
              </a:ext>
            </a:extLst>
          </p:cNvPr>
          <p:cNvSpPr txBox="1"/>
          <p:nvPr/>
        </p:nvSpPr>
        <p:spPr>
          <a:xfrm>
            <a:off x="349482" y="539936"/>
            <a:ext cx="2726227" cy="23083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69850" prst="divot"/>
            </a:sp3d>
          </a:bodyPr>
          <a:lstStyle/>
          <a:p>
            <a:r>
              <a:rPr lang="ko-KR" altLang="en-US" sz="7200" dirty="0">
                <a:effectLst/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데이터</a:t>
            </a:r>
            <a:endParaRPr lang="en-US" altLang="ko-KR" sz="7200" dirty="0">
              <a:effectLst/>
              <a:latin typeface="Tmon몬소리OTF Black" panose="02000A03000000000000" pitchFamily="50" charset="-127"/>
              <a:ea typeface="Tmon몬소리OTF Black" panose="02000A03000000000000" pitchFamily="50" charset="-127"/>
            </a:endParaRPr>
          </a:p>
          <a:p>
            <a:r>
              <a:rPr lang="ko-KR" altLang="en-US" sz="7200" dirty="0"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전처리</a:t>
            </a:r>
            <a:endParaRPr lang="en-US" altLang="ko-KR" sz="7200" dirty="0">
              <a:effectLst/>
              <a:latin typeface="Tmon몬소리OTF Black" panose="02000A03000000000000" pitchFamily="50" charset="-127"/>
              <a:ea typeface="Tmon몬소리OTF Black" panose="02000A03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C18FD1-1AEC-4C8A-907D-368B56E25DC6}"/>
              </a:ext>
            </a:extLst>
          </p:cNvPr>
          <p:cNvSpPr txBox="1"/>
          <p:nvPr/>
        </p:nvSpPr>
        <p:spPr>
          <a:xfrm>
            <a:off x="3732247" y="530379"/>
            <a:ext cx="7552044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h="25400" prst="softRound"/>
            </a:sp3d>
          </a:bodyPr>
          <a:lstStyle/>
          <a:p>
            <a:pPr algn="ctr"/>
            <a:r>
              <a:rPr lang="ko-KR" altLang="en-US" sz="7200" b="1" dirty="0">
                <a:ln w="22225">
                  <a:solidFill>
                    <a:schemeClr val="tx1"/>
                  </a:solidFill>
                  <a:prstDash val="solid"/>
                </a:ln>
                <a:solidFill>
                  <a:srgbClr val="7C001A"/>
                </a:solidFill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형태소 분석 </a:t>
            </a:r>
            <a:r>
              <a:rPr lang="en-US" altLang="ko-KR" sz="7200" b="1" dirty="0">
                <a:ln w="22225">
                  <a:solidFill>
                    <a:schemeClr val="tx1"/>
                  </a:solidFill>
                  <a:prstDash val="solid"/>
                </a:ln>
                <a:solidFill>
                  <a:srgbClr val="7C001A"/>
                </a:solidFill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Okt</a:t>
            </a:r>
            <a:endParaRPr lang="ko-KR" altLang="en-US" sz="7200" b="1" dirty="0">
              <a:ln w="22225">
                <a:solidFill>
                  <a:schemeClr val="tx1"/>
                </a:solidFill>
                <a:prstDash val="solid"/>
              </a:ln>
              <a:solidFill>
                <a:srgbClr val="7C001A"/>
              </a:solidFill>
              <a:latin typeface="Tmon몬소리OTF Black" panose="02000A03000000000000" pitchFamily="50" charset="-127"/>
              <a:ea typeface="Tmon몬소리OTF Black" panose="02000A03000000000000" pitchFamily="50" charset="-127"/>
            </a:endParaRP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4FB3952E-CD9D-4855-88A4-E412670C6634}"/>
              </a:ext>
            </a:extLst>
          </p:cNvPr>
          <p:cNvGrpSpPr/>
          <p:nvPr/>
        </p:nvGrpSpPr>
        <p:grpSpPr>
          <a:xfrm>
            <a:off x="4648288" y="1723406"/>
            <a:ext cx="6109263" cy="4408213"/>
            <a:chOff x="4648288" y="1723406"/>
            <a:chExt cx="6109263" cy="4408213"/>
          </a:xfrm>
        </p:grpSpPr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805A5858-AB33-470E-AC22-F684A4CC1359}"/>
                </a:ext>
              </a:extLst>
            </p:cNvPr>
            <p:cNvGrpSpPr/>
            <p:nvPr/>
          </p:nvGrpSpPr>
          <p:grpSpPr>
            <a:xfrm>
              <a:off x="4648288" y="1762199"/>
              <a:ext cx="5945660" cy="3654199"/>
              <a:chOff x="5256629" y="2201080"/>
              <a:chExt cx="5945660" cy="3654199"/>
            </a:xfrm>
          </p:grpSpPr>
          <p:grpSp>
            <p:nvGrpSpPr>
              <p:cNvPr id="21" name="그룹 20">
                <a:extLst>
                  <a:ext uri="{FF2B5EF4-FFF2-40B4-BE49-F238E27FC236}">
                    <a16:creationId xmlns:a16="http://schemas.microsoft.com/office/drawing/2014/main" id="{8E38B15F-25E8-4F4E-AECF-AB19048E05C3}"/>
                  </a:ext>
                </a:extLst>
              </p:cNvPr>
              <p:cNvGrpSpPr/>
              <p:nvPr/>
            </p:nvGrpSpPr>
            <p:grpSpPr>
              <a:xfrm>
                <a:off x="5256629" y="2201080"/>
                <a:ext cx="5945660" cy="928821"/>
                <a:chOff x="8222202" y="2392332"/>
                <a:chExt cx="5945660" cy="928821"/>
              </a:xfrm>
            </p:grpSpPr>
            <p:sp>
              <p:nvSpPr>
                <p:cNvPr id="23" name="직사각형 22">
                  <a:extLst>
                    <a:ext uri="{FF2B5EF4-FFF2-40B4-BE49-F238E27FC236}">
                      <a16:creationId xmlns:a16="http://schemas.microsoft.com/office/drawing/2014/main" id="{A628072B-4BFC-473E-8277-A4A552F7E6EC}"/>
                    </a:ext>
                  </a:extLst>
                </p:cNvPr>
                <p:cNvSpPr/>
                <p:nvPr/>
              </p:nvSpPr>
              <p:spPr>
                <a:xfrm>
                  <a:off x="8222202" y="2413156"/>
                  <a:ext cx="5945660" cy="868218"/>
                </a:xfrm>
                <a:prstGeom prst="rect">
                  <a:avLst/>
                </a:prstGeom>
                <a:solidFill>
                  <a:srgbClr val="F7F7F7"/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403C3124-05F3-49F5-9DEF-5D5019CD0880}"/>
                    </a:ext>
                  </a:extLst>
                </p:cNvPr>
                <p:cNvSpPr txBox="1"/>
                <p:nvPr/>
              </p:nvSpPr>
              <p:spPr>
                <a:xfrm>
                  <a:off x="8433308" y="2493957"/>
                  <a:ext cx="354584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2400" dirty="0">
                      <a:solidFill>
                        <a:schemeClr val="bg1">
                          <a:lumMod val="65000"/>
                        </a:schemeClr>
                      </a:solidFill>
                    </a:rPr>
                    <a:t>1</a:t>
                  </a:r>
                  <a:endParaRPr lang="ko-KR" altLang="en-US" sz="2400" dirty="0">
                    <a:solidFill>
                      <a:schemeClr val="bg1">
                        <a:lumMod val="65000"/>
                      </a:schemeClr>
                    </a:solidFill>
                  </a:endParaRPr>
                </a:p>
              </p:txBody>
            </p:sp>
            <p:cxnSp>
              <p:nvCxnSpPr>
                <p:cNvPr id="25" name="직선 연결선 24">
                  <a:extLst>
                    <a:ext uri="{FF2B5EF4-FFF2-40B4-BE49-F238E27FC236}">
                      <a16:creationId xmlns:a16="http://schemas.microsoft.com/office/drawing/2014/main" id="{1B2F6466-2A12-488F-9B8C-8FA6EC8BDB7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222202" y="2951821"/>
                  <a:ext cx="5945660" cy="11260"/>
                </a:xfrm>
                <a:prstGeom prst="line">
                  <a:avLst/>
                </a:prstGeom>
              </p:spPr>
              <p:style>
                <a:lnRef idx="1">
                  <a:schemeClr val="accent3"/>
                </a:lnRef>
                <a:fillRef idx="0">
                  <a:schemeClr val="accent3"/>
                </a:fillRef>
                <a:effectRef idx="0">
                  <a:schemeClr val="accent3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직선 연결선 25">
                  <a:extLst>
                    <a:ext uri="{FF2B5EF4-FFF2-40B4-BE49-F238E27FC236}">
                      <a16:creationId xmlns:a16="http://schemas.microsoft.com/office/drawing/2014/main" id="{0D9B47BC-8011-43B1-8A4E-ED2877D4D15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49128" y="2392332"/>
                  <a:ext cx="0" cy="563290"/>
                </a:xfrm>
                <a:prstGeom prst="line">
                  <a:avLst/>
                </a:prstGeom>
              </p:spPr>
              <p:style>
                <a:lnRef idx="1">
                  <a:schemeClr val="accent3"/>
                </a:lnRef>
                <a:fillRef idx="0">
                  <a:schemeClr val="accent3"/>
                </a:fillRef>
                <a:effectRef idx="0">
                  <a:schemeClr val="accent3"/>
                </a:effectRef>
                <a:fontRef idx="minor">
                  <a:schemeClr val="tx1"/>
                </a:fontRef>
              </p:style>
            </p:cxnSp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FC19E2D8-C8FB-4AA9-ACA3-C6833B77CF5D}"/>
                    </a:ext>
                  </a:extLst>
                </p:cNvPr>
                <p:cNvSpPr txBox="1"/>
                <p:nvPr/>
              </p:nvSpPr>
              <p:spPr>
                <a:xfrm>
                  <a:off x="8940962" y="2495423"/>
                  <a:ext cx="480291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2400" dirty="0" err="1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tmp.pos</a:t>
                  </a:r>
                  <a:r>
                    <a:rPr lang="en-US" altLang="ko-KR" sz="2400" dirty="0">
                      <a:solidFill>
                        <a:srgbClr val="BB2323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(‘</a:t>
                  </a:r>
                  <a:r>
                    <a:rPr lang="ko-KR" altLang="en-US" sz="2400" dirty="0" err="1">
                      <a:solidFill>
                        <a:srgbClr val="BB2323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앙기모띠</a:t>
                  </a:r>
                  <a:r>
                    <a:rPr lang="ko-KR" altLang="en-US" sz="2400" dirty="0">
                      <a:solidFill>
                        <a:srgbClr val="BB2323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 </a:t>
                  </a:r>
                  <a:r>
                    <a:rPr lang="ko-KR" altLang="en-US" sz="2400" dirty="0" err="1">
                      <a:solidFill>
                        <a:srgbClr val="BB2323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ㅋㅋㅋ</a:t>
                  </a:r>
                  <a:r>
                    <a:rPr lang="ko-KR" altLang="en-US" sz="2400" dirty="0">
                      <a:solidFill>
                        <a:srgbClr val="BB2323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 시</a:t>
                  </a:r>
                  <a:r>
                    <a:rPr lang="en-US" altLang="ko-KR" sz="2400" dirty="0">
                      <a:solidFill>
                        <a:srgbClr val="BB2323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1</a:t>
                  </a:r>
                  <a:r>
                    <a:rPr lang="ko-KR" altLang="en-US" sz="2400" dirty="0">
                      <a:solidFill>
                        <a:srgbClr val="BB2323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발</a:t>
                  </a:r>
                  <a:r>
                    <a:rPr lang="en-US" altLang="ko-KR" sz="2400" dirty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’)</a:t>
                  </a:r>
                  <a:endParaRPr lang="ko-KR" altLang="en-US" sz="2400" dirty="0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4077775E-7E5B-48BB-AF77-D0D3BDBAD4A7}"/>
                    </a:ext>
                  </a:extLst>
                </p:cNvPr>
                <p:cNvSpPr txBox="1"/>
                <p:nvPr/>
              </p:nvSpPr>
              <p:spPr>
                <a:xfrm>
                  <a:off x="8310894" y="2951821"/>
                  <a:ext cx="542328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b="1" dirty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executed in 19ms, finished 12:34 16 2019-08-27</a:t>
                  </a:r>
                  <a:endParaRPr lang="ko-KR" altLang="en-US" b="1" dirty="0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</p:grp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AA417F7-DDDD-4C62-82CC-0AFB94C216E4}"/>
                  </a:ext>
                </a:extLst>
              </p:cNvPr>
              <p:cNvSpPr txBox="1"/>
              <p:nvPr/>
            </p:nvSpPr>
            <p:spPr>
              <a:xfrm>
                <a:off x="5372451" y="3177623"/>
                <a:ext cx="3992311" cy="267765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[( ‘</a:t>
                </a:r>
                <a:r>
                  <a:rPr lang="ko-KR" altLang="en-US" sz="2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앙</a:t>
                </a:r>
                <a:r>
                  <a:rPr lang="en-US" altLang="ko-KR" sz="2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’, ‘Adverb’),</a:t>
                </a:r>
              </a:p>
              <a:p>
                <a:r>
                  <a:rPr lang="en-US" altLang="ko-KR" sz="2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( ‘</a:t>
                </a:r>
                <a:r>
                  <a:rPr lang="ko-KR" altLang="en-US" sz="2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기</a:t>
                </a:r>
                <a:r>
                  <a:rPr lang="en-US" altLang="ko-KR" sz="2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’, ‘Modifier’),</a:t>
                </a:r>
              </a:p>
              <a:p>
                <a:r>
                  <a:rPr lang="en-US" altLang="ko-KR" sz="2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( ‘</a:t>
                </a:r>
                <a:r>
                  <a:rPr lang="ko-KR" altLang="en-US" sz="2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모</a:t>
                </a:r>
                <a:r>
                  <a:rPr lang="en-US" altLang="ko-KR" sz="2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’, ‘Modifier’),</a:t>
                </a:r>
              </a:p>
              <a:p>
                <a:r>
                  <a:rPr lang="en-US" altLang="ko-KR" sz="2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( ‘</a:t>
                </a:r>
                <a:r>
                  <a:rPr lang="ko-KR" altLang="en-US" sz="2400" dirty="0" err="1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ㅋㅋㅋ</a:t>
                </a:r>
                <a:r>
                  <a:rPr lang="en-US" altLang="ko-KR" sz="2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’, ‘</a:t>
                </a:r>
                <a:r>
                  <a:rPr lang="en-US" altLang="ko-KR" sz="2400" dirty="0" err="1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KoreanParticle</a:t>
                </a:r>
                <a:r>
                  <a:rPr lang="en-US" altLang="ko-KR" sz="2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’),</a:t>
                </a:r>
              </a:p>
              <a:p>
                <a:r>
                  <a:rPr lang="en-US" altLang="ko-KR" sz="2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( ‘</a:t>
                </a:r>
                <a:r>
                  <a:rPr lang="ko-KR" altLang="en-US" sz="2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시</a:t>
                </a:r>
                <a:r>
                  <a:rPr lang="en-US" altLang="ko-KR" sz="2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’, ‘Noun’),</a:t>
                </a:r>
              </a:p>
              <a:p>
                <a:r>
                  <a:rPr lang="en-US" altLang="ko-KR" sz="2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( ‘1’, ‘Number’),</a:t>
                </a:r>
              </a:p>
              <a:p>
                <a:r>
                  <a:rPr lang="en-US" altLang="ko-KR" sz="2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( ‘</a:t>
                </a:r>
                <a:r>
                  <a:rPr lang="ko-KR" altLang="en-US" sz="2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발</a:t>
                </a:r>
                <a:r>
                  <a:rPr lang="en-US" altLang="ko-KR" sz="2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’, ‘Noun’)]</a:t>
                </a:r>
              </a:p>
            </p:txBody>
          </p:sp>
        </p:grpSp>
        <p:sp>
          <p:nvSpPr>
            <p:cNvPr id="31" name="액자 30">
              <a:extLst>
                <a:ext uri="{FF2B5EF4-FFF2-40B4-BE49-F238E27FC236}">
                  <a16:creationId xmlns:a16="http://schemas.microsoft.com/office/drawing/2014/main" id="{5685CEB4-86E0-44BC-B816-A5D0945AF672}"/>
                </a:ext>
              </a:extLst>
            </p:cNvPr>
            <p:cNvSpPr/>
            <p:nvPr/>
          </p:nvSpPr>
          <p:spPr>
            <a:xfrm>
              <a:off x="4648288" y="1723406"/>
              <a:ext cx="5945667" cy="3898247"/>
            </a:xfrm>
            <a:prstGeom prst="frame">
              <a:avLst>
                <a:gd name="adj1" fmla="val 1214"/>
              </a:avLst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2" name="액자 31">
              <a:extLst>
                <a:ext uri="{FF2B5EF4-FFF2-40B4-BE49-F238E27FC236}">
                  <a16:creationId xmlns:a16="http://schemas.microsoft.com/office/drawing/2014/main" id="{7C2F7B14-96F7-4B2D-A38C-DD5DB277DE2E}"/>
                </a:ext>
              </a:extLst>
            </p:cNvPr>
            <p:cNvSpPr/>
            <p:nvPr/>
          </p:nvSpPr>
          <p:spPr>
            <a:xfrm>
              <a:off x="4648288" y="5638884"/>
              <a:ext cx="5945667" cy="492735"/>
            </a:xfrm>
            <a:prstGeom prst="frame">
              <a:avLst>
                <a:gd name="adj1" fmla="val 1214"/>
              </a:avLst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D9AD9680-CE80-4FB6-B566-EB5B795DEDE4}"/>
                </a:ext>
              </a:extLst>
            </p:cNvPr>
            <p:cNvSpPr/>
            <p:nvPr/>
          </p:nvSpPr>
          <p:spPr>
            <a:xfrm>
              <a:off x="4718718" y="5648505"/>
              <a:ext cx="603883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4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( [ ( ‘</a:t>
              </a:r>
              <a:r>
                <a:rPr lang="ko-KR" altLang="en-US" sz="2400" dirty="0" err="1">
                  <a:latin typeface="나눔고딕" panose="020D0604000000000000" pitchFamily="50" charset="-127"/>
                  <a:ea typeface="나눔고딕" panose="020D0604000000000000" pitchFamily="50" charset="-127"/>
                </a:rPr>
                <a:t>씪빢</a:t>
              </a:r>
              <a:r>
                <a:rPr lang="en-US" altLang="ko-KR" sz="24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’  , ‘Noun’) , [ ( ‘</a:t>
              </a:r>
              <a:r>
                <a:rPr lang="ko-KR" altLang="en-US" sz="2400" dirty="0" err="1">
                  <a:latin typeface="나눔고딕" panose="020D0604000000000000" pitchFamily="50" charset="-127"/>
                  <a:ea typeface="나눔고딕" panose="020D0604000000000000" pitchFamily="50" charset="-127"/>
                </a:rPr>
                <a:t>씨빠</a:t>
              </a:r>
              <a:r>
                <a:rPr lang="en-US" altLang="ko-KR" sz="24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’ , ‘Noun’ ) ] )</a:t>
              </a: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7B612E7C-A0B8-475F-9A39-D9755BBC644A}"/>
              </a:ext>
            </a:extLst>
          </p:cNvPr>
          <p:cNvSpPr/>
          <p:nvPr/>
        </p:nvSpPr>
        <p:spPr>
          <a:xfrm>
            <a:off x="26412" y="7806"/>
            <a:ext cx="12192000" cy="6858000"/>
          </a:xfrm>
          <a:prstGeom prst="rect">
            <a:avLst/>
          </a:prstGeom>
          <a:solidFill>
            <a:schemeClr val="dk1">
              <a:alpha val="76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F542C49-895D-4A10-A31D-6D846126844C}"/>
              </a:ext>
            </a:extLst>
          </p:cNvPr>
          <p:cNvSpPr/>
          <p:nvPr/>
        </p:nvSpPr>
        <p:spPr>
          <a:xfrm>
            <a:off x="1739007" y="2192038"/>
            <a:ext cx="9355738" cy="67400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9933579-3A8F-48C2-9A00-76E5978ED720}"/>
              </a:ext>
            </a:extLst>
          </p:cNvPr>
          <p:cNvSpPr/>
          <p:nvPr/>
        </p:nvSpPr>
        <p:spPr>
          <a:xfrm>
            <a:off x="1739007" y="3376078"/>
            <a:ext cx="9355738" cy="67400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FD32477-BCC2-4EB8-8C9B-CFC59C3D49A2}"/>
              </a:ext>
            </a:extLst>
          </p:cNvPr>
          <p:cNvSpPr/>
          <p:nvPr/>
        </p:nvSpPr>
        <p:spPr>
          <a:xfrm>
            <a:off x="1433159" y="1778431"/>
            <a:ext cx="9967433" cy="2488770"/>
          </a:xfrm>
          <a:prstGeom prst="rect">
            <a:avLst/>
          </a:prstGeom>
          <a:noFill/>
          <a:ln w="762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8176108-6D0A-45E7-A25B-80A37E7EC05F}"/>
              </a:ext>
            </a:extLst>
          </p:cNvPr>
          <p:cNvSpPr/>
          <p:nvPr/>
        </p:nvSpPr>
        <p:spPr>
          <a:xfrm>
            <a:off x="1642129" y="1389654"/>
            <a:ext cx="1292648" cy="58526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한계</a:t>
            </a:r>
            <a:endParaRPr lang="ko-KR" altLang="en-US" sz="4000" dirty="0"/>
          </a:p>
        </p:txBody>
      </p:sp>
      <p:sp>
        <p:nvSpPr>
          <p:cNvPr id="4" name="TextBox 3"/>
          <p:cNvSpPr txBox="1"/>
          <p:nvPr/>
        </p:nvSpPr>
        <p:spPr>
          <a:xfrm>
            <a:off x="1757400" y="2192038"/>
            <a:ext cx="960836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1. </a:t>
            </a:r>
            <a:r>
              <a:rPr lang="ko-KR" altLang="en-US" sz="400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일부 채팅을 의미 단위로 </a:t>
            </a:r>
            <a:r>
              <a:rPr lang="ko-KR" altLang="en-US" sz="4000" dirty="0" err="1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토큰화하지</a:t>
            </a:r>
            <a:r>
              <a:rPr lang="ko-KR" altLang="en-US" sz="400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못함</a:t>
            </a:r>
            <a:endParaRPr lang="en-US" altLang="ko-KR" sz="4000" dirty="0">
              <a:solidFill>
                <a:schemeClr val="bg1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  <a:p>
            <a:endParaRPr lang="en-US" altLang="ko-KR" sz="4000" dirty="0">
              <a:solidFill>
                <a:schemeClr val="bg1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  <a:p>
            <a:r>
              <a:rPr lang="en-US" altLang="ko-KR" sz="400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2. </a:t>
            </a:r>
            <a:r>
              <a:rPr lang="ko-KR" altLang="en-US" sz="400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유사 토큰을 인식하지 못함</a:t>
            </a:r>
            <a:endParaRPr lang="en-US" altLang="ko-KR" sz="4000" dirty="0">
              <a:solidFill>
                <a:schemeClr val="bg1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96758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5C74797-81A0-4D72-88F5-496B468C2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CD5F2-8070-4851-9D80-189DC87470CB}" type="slidenum">
              <a:rPr lang="ko-KR" altLang="en-US" smtClean="0"/>
              <a:t>24</a:t>
            </a:fld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70FB7EE-62FC-449C-84BD-4EB784C5A32A}"/>
              </a:ext>
            </a:extLst>
          </p:cNvPr>
          <p:cNvSpPr/>
          <p:nvPr/>
        </p:nvSpPr>
        <p:spPr>
          <a:xfrm>
            <a:off x="288758" y="296779"/>
            <a:ext cx="11598442" cy="62644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35429E-34A1-4AEF-AF1B-B2DDE75EBCFE}"/>
              </a:ext>
            </a:extLst>
          </p:cNvPr>
          <p:cNvSpPr txBox="1"/>
          <p:nvPr/>
        </p:nvSpPr>
        <p:spPr>
          <a:xfrm>
            <a:off x="349482" y="539936"/>
            <a:ext cx="2726227" cy="23083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69850" prst="divot"/>
            </a:sp3d>
          </a:bodyPr>
          <a:lstStyle/>
          <a:p>
            <a:r>
              <a:rPr lang="ko-KR" altLang="en-US" sz="7200" dirty="0">
                <a:effectLst/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데이터</a:t>
            </a:r>
            <a:endParaRPr lang="en-US" altLang="ko-KR" sz="7200" dirty="0">
              <a:effectLst/>
              <a:latin typeface="Tmon몬소리OTF Black" panose="02000A03000000000000" pitchFamily="50" charset="-127"/>
              <a:ea typeface="Tmon몬소리OTF Black" panose="02000A03000000000000" pitchFamily="50" charset="-127"/>
            </a:endParaRPr>
          </a:p>
          <a:p>
            <a:r>
              <a:rPr lang="ko-KR" altLang="en-US" sz="7200" dirty="0"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전처리</a:t>
            </a:r>
            <a:endParaRPr lang="en-US" altLang="ko-KR" sz="7200" dirty="0">
              <a:effectLst/>
              <a:latin typeface="Tmon몬소리OTF Black" panose="02000A03000000000000" pitchFamily="50" charset="-127"/>
              <a:ea typeface="Tmon몬소리OTF Black" panose="02000A03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9206BE4-04B8-465B-9987-1EAF833A98D1}"/>
              </a:ext>
            </a:extLst>
          </p:cNvPr>
          <p:cNvSpPr txBox="1"/>
          <p:nvPr/>
        </p:nvSpPr>
        <p:spPr>
          <a:xfrm>
            <a:off x="3732247" y="530379"/>
            <a:ext cx="7552044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h="25400" prst="softRound"/>
            </a:sp3d>
          </a:bodyPr>
          <a:lstStyle/>
          <a:p>
            <a:pPr algn="ctr"/>
            <a:r>
              <a:rPr lang="en-US" altLang="ko-KR" sz="7200" b="1" dirty="0">
                <a:ln w="22225">
                  <a:solidFill>
                    <a:schemeClr val="tx1"/>
                  </a:solidFill>
                  <a:prstDash val="solid"/>
                </a:ln>
                <a:solidFill>
                  <a:srgbClr val="7C001A"/>
                </a:solidFill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NOGADA</a:t>
            </a:r>
            <a:r>
              <a:rPr lang="ko-KR" altLang="en-US" sz="7200" b="1" dirty="0">
                <a:ln w="22225">
                  <a:solidFill>
                    <a:schemeClr val="tx1"/>
                  </a:solidFill>
                  <a:prstDash val="solid"/>
                </a:ln>
                <a:solidFill>
                  <a:srgbClr val="7C001A"/>
                </a:solidFill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 </a:t>
            </a:r>
            <a:r>
              <a:rPr lang="en-US" altLang="ko-KR" sz="7200" b="1" dirty="0">
                <a:ln w="22225">
                  <a:solidFill>
                    <a:schemeClr val="tx1"/>
                  </a:solidFill>
                  <a:prstDash val="solid"/>
                </a:ln>
                <a:solidFill>
                  <a:srgbClr val="7C001A"/>
                </a:solidFill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Okt</a:t>
            </a:r>
            <a:endParaRPr lang="ko-KR" altLang="en-US" sz="7200" b="1" dirty="0">
              <a:ln w="22225">
                <a:solidFill>
                  <a:schemeClr val="tx1"/>
                </a:solidFill>
                <a:prstDash val="solid"/>
              </a:ln>
              <a:solidFill>
                <a:srgbClr val="7C001A"/>
              </a:solidFill>
              <a:latin typeface="Tmon몬소리OTF Black" panose="02000A03000000000000" pitchFamily="50" charset="-127"/>
              <a:ea typeface="Tmon몬소리OTF Black" panose="02000A03000000000000" pitchFamily="50" charset="-127"/>
            </a:endParaRPr>
          </a:p>
        </p:txBody>
      </p:sp>
      <p:sp>
        <p:nvSpPr>
          <p:cNvPr id="59" name="양쪽 대괄호 58">
            <a:extLst>
              <a:ext uri="{FF2B5EF4-FFF2-40B4-BE49-F238E27FC236}">
                <a16:creationId xmlns:a16="http://schemas.microsoft.com/office/drawing/2014/main" id="{CD7D34FC-993F-4E90-BD78-EC44894E658A}"/>
              </a:ext>
            </a:extLst>
          </p:cNvPr>
          <p:cNvSpPr/>
          <p:nvPr/>
        </p:nvSpPr>
        <p:spPr>
          <a:xfrm>
            <a:off x="4719508" y="1580698"/>
            <a:ext cx="5829838" cy="1151818"/>
          </a:xfrm>
          <a:prstGeom prst="bracketPair">
            <a:avLst/>
          </a:prstGeom>
          <a:ln w="57150">
            <a:solidFill>
              <a:srgbClr val="7C001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E57FCAE-7476-4569-8058-B24439911239}"/>
              </a:ext>
            </a:extLst>
          </p:cNvPr>
          <p:cNvSpPr txBox="1"/>
          <p:nvPr/>
        </p:nvSpPr>
        <p:spPr>
          <a:xfrm>
            <a:off x="4700448" y="1591675"/>
            <a:ext cx="561564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 algn="r">
              <a:buAutoNum type="arabicPeriod"/>
            </a:pPr>
            <a:r>
              <a:rPr lang="ko-KR" altLang="en-US" sz="4000" dirty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일부 채팅을 의미단위로</a:t>
            </a:r>
            <a:endParaRPr lang="en-US" altLang="ko-KR" sz="4000" dirty="0"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  <a:p>
            <a:pPr algn="r"/>
            <a:r>
              <a:rPr lang="ko-KR" altLang="en-US" sz="4000" dirty="0" err="1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토큰화하지</a:t>
            </a:r>
            <a:r>
              <a:rPr lang="ko-KR" altLang="en-US" sz="4000" dirty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못함</a:t>
            </a:r>
          </a:p>
        </p:txBody>
      </p:sp>
    </p:spTree>
    <p:extLst>
      <p:ext uri="{BB962C8B-B14F-4D97-AF65-F5344CB8AC3E}">
        <p14:creationId xmlns:p14="http://schemas.microsoft.com/office/powerpoint/2010/main" val="21962628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5C74797-81A0-4D72-88F5-496B468C2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78CD5F2-8070-4851-9D80-189DC87470CB}" type="slidenum">
              <a:rPr lang="ko-KR" altLang="en-US" smtClean="0"/>
              <a:t>25</a:t>
            </a:fld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70FB7EE-62FC-449C-84BD-4EB784C5A32A}"/>
              </a:ext>
            </a:extLst>
          </p:cNvPr>
          <p:cNvSpPr/>
          <p:nvPr/>
        </p:nvSpPr>
        <p:spPr>
          <a:xfrm>
            <a:off x="288758" y="296779"/>
            <a:ext cx="11598442" cy="62644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35429E-34A1-4AEF-AF1B-B2DDE75EBCFE}"/>
              </a:ext>
            </a:extLst>
          </p:cNvPr>
          <p:cNvSpPr txBox="1"/>
          <p:nvPr/>
        </p:nvSpPr>
        <p:spPr>
          <a:xfrm>
            <a:off x="349482" y="539936"/>
            <a:ext cx="2726227" cy="23083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69850" prst="divot"/>
            </a:sp3d>
          </a:bodyPr>
          <a:lstStyle/>
          <a:p>
            <a:r>
              <a:rPr lang="ko-KR" altLang="en-US" sz="7200" dirty="0">
                <a:effectLst/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데이터</a:t>
            </a:r>
            <a:endParaRPr lang="en-US" altLang="ko-KR" sz="7200" dirty="0">
              <a:effectLst/>
              <a:latin typeface="Tmon몬소리OTF Black" panose="02000A03000000000000" pitchFamily="50" charset="-127"/>
              <a:ea typeface="Tmon몬소리OTF Black" panose="02000A03000000000000" pitchFamily="50" charset="-127"/>
            </a:endParaRPr>
          </a:p>
          <a:p>
            <a:r>
              <a:rPr lang="ko-KR" altLang="en-US" sz="7200" dirty="0"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전처리</a:t>
            </a:r>
            <a:endParaRPr lang="en-US" altLang="ko-KR" sz="7200" dirty="0">
              <a:effectLst/>
              <a:latin typeface="Tmon몬소리OTF Black" panose="02000A03000000000000" pitchFamily="50" charset="-127"/>
              <a:ea typeface="Tmon몬소리OTF Black" panose="02000A03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9206BE4-04B8-465B-9987-1EAF833A98D1}"/>
              </a:ext>
            </a:extLst>
          </p:cNvPr>
          <p:cNvSpPr txBox="1"/>
          <p:nvPr/>
        </p:nvSpPr>
        <p:spPr>
          <a:xfrm>
            <a:off x="3732247" y="530379"/>
            <a:ext cx="7552044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h="25400" prst="softRound"/>
            </a:sp3d>
          </a:bodyPr>
          <a:lstStyle/>
          <a:p>
            <a:pPr algn="ctr"/>
            <a:r>
              <a:rPr lang="en-US" altLang="ko-KR" sz="7200" b="1" dirty="0">
                <a:ln w="22225">
                  <a:solidFill>
                    <a:schemeClr val="tx1"/>
                  </a:solidFill>
                  <a:prstDash val="solid"/>
                </a:ln>
                <a:solidFill>
                  <a:srgbClr val="7C001A"/>
                </a:solidFill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NOGADA</a:t>
            </a:r>
            <a:r>
              <a:rPr lang="ko-KR" altLang="en-US" sz="7200" b="1" dirty="0">
                <a:ln w="22225">
                  <a:solidFill>
                    <a:schemeClr val="tx1"/>
                  </a:solidFill>
                  <a:prstDash val="solid"/>
                </a:ln>
                <a:solidFill>
                  <a:srgbClr val="7C001A"/>
                </a:solidFill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 </a:t>
            </a:r>
            <a:r>
              <a:rPr lang="en-US" altLang="ko-KR" sz="7200" b="1" dirty="0">
                <a:ln w="22225">
                  <a:solidFill>
                    <a:schemeClr val="tx1"/>
                  </a:solidFill>
                  <a:prstDash val="solid"/>
                </a:ln>
                <a:solidFill>
                  <a:srgbClr val="7C001A"/>
                </a:solidFill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Okt</a:t>
            </a:r>
            <a:endParaRPr lang="ko-KR" altLang="en-US" sz="7200" b="1" dirty="0">
              <a:ln w="22225">
                <a:solidFill>
                  <a:schemeClr val="tx1"/>
                </a:solidFill>
                <a:prstDash val="solid"/>
              </a:ln>
              <a:solidFill>
                <a:srgbClr val="7C001A"/>
              </a:solidFill>
              <a:latin typeface="Tmon몬소리OTF Black" panose="02000A03000000000000" pitchFamily="50" charset="-127"/>
              <a:ea typeface="Tmon몬소리OTF Black" panose="02000A03000000000000" pitchFamily="50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E6B09909-89A3-4641-A319-6FEBDAC2E419}"/>
              </a:ext>
            </a:extLst>
          </p:cNvPr>
          <p:cNvGrpSpPr/>
          <p:nvPr/>
        </p:nvGrpSpPr>
        <p:grpSpPr>
          <a:xfrm>
            <a:off x="4630816" y="3028369"/>
            <a:ext cx="6027309" cy="1694651"/>
            <a:chOff x="4648288" y="1723406"/>
            <a:chExt cx="6027309" cy="1477001"/>
          </a:xfrm>
        </p:grpSpPr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499A0909-72A8-4E40-BC49-84DCBC3E7E46}"/>
                </a:ext>
              </a:extLst>
            </p:cNvPr>
            <p:cNvGrpSpPr/>
            <p:nvPr/>
          </p:nvGrpSpPr>
          <p:grpSpPr>
            <a:xfrm>
              <a:off x="4648288" y="1762199"/>
              <a:ext cx="6027309" cy="1438208"/>
              <a:chOff x="5256629" y="2201080"/>
              <a:chExt cx="6027309" cy="1438208"/>
            </a:xfrm>
          </p:grpSpPr>
          <p:grpSp>
            <p:nvGrpSpPr>
              <p:cNvPr id="28" name="그룹 27">
                <a:extLst>
                  <a:ext uri="{FF2B5EF4-FFF2-40B4-BE49-F238E27FC236}">
                    <a16:creationId xmlns:a16="http://schemas.microsoft.com/office/drawing/2014/main" id="{FD9DBE37-C3FD-411E-8878-144E221F29D9}"/>
                  </a:ext>
                </a:extLst>
              </p:cNvPr>
              <p:cNvGrpSpPr/>
              <p:nvPr/>
            </p:nvGrpSpPr>
            <p:grpSpPr>
              <a:xfrm>
                <a:off x="5256629" y="2201080"/>
                <a:ext cx="6027309" cy="928821"/>
                <a:chOff x="8222202" y="2392332"/>
                <a:chExt cx="6027309" cy="928821"/>
              </a:xfrm>
            </p:grpSpPr>
            <p:sp>
              <p:nvSpPr>
                <p:cNvPr id="30" name="직사각형 29">
                  <a:extLst>
                    <a:ext uri="{FF2B5EF4-FFF2-40B4-BE49-F238E27FC236}">
                      <a16:creationId xmlns:a16="http://schemas.microsoft.com/office/drawing/2014/main" id="{1B17176F-4AF8-4340-8DAC-001C9940A761}"/>
                    </a:ext>
                  </a:extLst>
                </p:cNvPr>
                <p:cNvSpPr/>
                <p:nvPr/>
              </p:nvSpPr>
              <p:spPr>
                <a:xfrm>
                  <a:off x="8222202" y="2413156"/>
                  <a:ext cx="5945660" cy="868218"/>
                </a:xfrm>
                <a:prstGeom prst="rect">
                  <a:avLst/>
                </a:prstGeom>
                <a:solidFill>
                  <a:srgbClr val="F7F7F7"/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675C1216-184F-4710-9A26-255EA93BBEDF}"/>
                    </a:ext>
                  </a:extLst>
                </p:cNvPr>
                <p:cNvSpPr txBox="1"/>
                <p:nvPr/>
              </p:nvSpPr>
              <p:spPr>
                <a:xfrm>
                  <a:off x="8433308" y="2493957"/>
                  <a:ext cx="354584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2400" dirty="0">
                      <a:solidFill>
                        <a:schemeClr val="bg1">
                          <a:lumMod val="65000"/>
                        </a:schemeClr>
                      </a:solidFill>
                    </a:rPr>
                    <a:t>1</a:t>
                  </a:r>
                  <a:endParaRPr lang="ko-KR" altLang="en-US" sz="2400" dirty="0">
                    <a:solidFill>
                      <a:schemeClr val="bg1">
                        <a:lumMod val="65000"/>
                      </a:schemeClr>
                    </a:solidFill>
                  </a:endParaRPr>
                </a:p>
              </p:txBody>
            </p:sp>
            <p:cxnSp>
              <p:nvCxnSpPr>
                <p:cNvPr id="32" name="직선 연결선 31">
                  <a:extLst>
                    <a:ext uri="{FF2B5EF4-FFF2-40B4-BE49-F238E27FC236}">
                      <a16:creationId xmlns:a16="http://schemas.microsoft.com/office/drawing/2014/main" id="{4A3C6A29-B7C0-4F64-B476-56FEDE532CB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222202" y="2951821"/>
                  <a:ext cx="5945660" cy="11260"/>
                </a:xfrm>
                <a:prstGeom prst="line">
                  <a:avLst/>
                </a:prstGeom>
              </p:spPr>
              <p:style>
                <a:lnRef idx="1">
                  <a:schemeClr val="accent3"/>
                </a:lnRef>
                <a:fillRef idx="0">
                  <a:schemeClr val="accent3"/>
                </a:fillRef>
                <a:effectRef idx="0">
                  <a:schemeClr val="accent3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직선 연결선 32">
                  <a:extLst>
                    <a:ext uri="{FF2B5EF4-FFF2-40B4-BE49-F238E27FC236}">
                      <a16:creationId xmlns:a16="http://schemas.microsoft.com/office/drawing/2014/main" id="{93910D76-A2F5-41BB-8545-FD30678B592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49128" y="2392332"/>
                  <a:ext cx="0" cy="563290"/>
                </a:xfrm>
                <a:prstGeom prst="line">
                  <a:avLst/>
                </a:prstGeom>
              </p:spPr>
              <p:style>
                <a:lnRef idx="1">
                  <a:schemeClr val="accent3"/>
                </a:lnRef>
                <a:fillRef idx="0">
                  <a:schemeClr val="accent3"/>
                </a:fillRef>
                <a:effectRef idx="0">
                  <a:schemeClr val="accent3"/>
                </a:effectRef>
                <a:fontRef idx="minor">
                  <a:schemeClr val="tx1"/>
                </a:fontRef>
              </p:style>
            </p:cxnSp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B00723B0-7F4B-497F-8F49-52CB165D8A60}"/>
                    </a:ext>
                  </a:extLst>
                </p:cNvPr>
                <p:cNvSpPr txBox="1"/>
                <p:nvPr/>
              </p:nvSpPr>
              <p:spPr>
                <a:xfrm>
                  <a:off x="8885542" y="2495423"/>
                  <a:ext cx="5363969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2000" dirty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nKT.prep2([‘</a:t>
                  </a:r>
                  <a:r>
                    <a:rPr lang="ko-KR" altLang="en-US" sz="2000" dirty="0" err="1">
                      <a:solidFill>
                        <a:srgbClr val="C33F3F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앙기모띠</a:t>
                  </a:r>
                  <a:r>
                    <a:rPr lang="ko-KR" altLang="en-US" sz="2000" dirty="0">
                      <a:solidFill>
                        <a:srgbClr val="C33F3F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 </a:t>
                  </a:r>
                  <a:r>
                    <a:rPr lang="ko-KR" altLang="en-US" sz="2000" dirty="0" err="1">
                      <a:solidFill>
                        <a:srgbClr val="C33F3F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ㅋㅋㅋ</a:t>
                  </a:r>
                  <a:r>
                    <a:rPr lang="ko-KR" altLang="en-US" sz="2000" dirty="0">
                      <a:solidFill>
                        <a:srgbClr val="C33F3F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 시</a:t>
                  </a:r>
                  <a:r>
                    <a:rPr lang="en-US" altLang="ko-KR" sz="2000" dirty="0">
                      <a:solidFill>
                        <a:srgbClr val="C33F3F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1</a:t>
                  </a:r>
                  <a:r>
                    <a:rPr lang="ko-KR" altLang="en-US" sz="2000" dirty="0">
                      <a:solidFill>
                        <a:srgbClr val="C33F3F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발</a:t>
                  </a:r>
                  <a:r>
                    <a:rPr lang="en-US" altLang="ko-KR" sz="2000" dirty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’],’</a:t>
                  </a:r>
                  <a:r>
                    <a:rPr lang="en-US" altLang="ko-KR" sz="2000" dirty="0">
                      <a:solidFill>
                        <a:srgbClr val="C33F3F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1</a:t>
                  </a:r>
                  <a:r>
                    <a:rPr lang="en-US" altLang="ko-KR" sz="2000" dirty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’)[</a:t>
                  </a:r>
                  <a:r>
                    <a:rPr lang="en-US" altLang="ko-KR" sz="2000" dirty="0">
                      <a:solidFill>
                        <a:srgbClr val="53AC53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0</a:t>
                  </a:r>
                  <a:r>
                    <a:rPr lang="en-US" altLang="ko-KR" sz="2000" dirty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][</a:t>
                  </a:r>
                  <a:r>
                    <a:rPr lang="en-US" altLang="ko-KR" sz="2000" dirty="0">
                      <a:solidFill>
                        <a:srgbClr val="53AC53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0</a:t>
                  </a:r>
                  <a:r>
                    <a:rPr lang="en-US" altLang="ko-KR" sz="2000" dirty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]</a:t>
                  </a:r>
                  <a:endParaRPr lang="ko-KR" altLang="en-US" sz="2000" dirty="0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7F241734-DB4C-4CDA-B698-B869ADD713F1}"/>
                    </a:ext>
                  </a:extLst>
                </p:cNvPr>
                <p:cNvSpPr txBox="1"/>
                <p:nvPr/>
              </p:nvSpPr>
              <p:spPr>
                <a:xfrm>
                  <a:off x="8310894" y="2951821"/>
                  <a:ext cx="541526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b="1" dirty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executed in 86ms, finished 12:34 18 2019-08-27</a:t>
                  </a:r>
                  <a:endParaRPr lang="ko-KR" altLang="en-US" b="1" dirty="0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</p:grp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6914B45-4905-473E-A9E5-1F90C7873036}"/>
                  </a:ext>
                </a:extLst>
              </p:cNvPr>
              <p:cNvSpPr txBox="1"/>
              <p:nvPr/>
            </p:nvSpPr>
            <p:spPr>
              <a:xfrm>
                <a:off x="5372451" y="3177623"/>
                <a:ext cx="281038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[‘</a:t>
                </a:r>
                <a:r>
                  <a:rPr lang="ko-KR" altLang="en-US" sz="2400" dirty="0" err="1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앙기모띠</a:t>
                </a:r>
                <a:r>
                  <a:rPr lang="en-US" altLang="ko-KR" sz="2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’ ,  ‘</a:t>
                </a:r>
                <a:r>
                  <a:rPr lang="ko-KR" altLang="en-US" sz="2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시발</a:t>
                </a:r>
                <a:r>
                  <a:rPr lang="en-US" altLang="ko-KR" sz="2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’ ]</a:t>
                </a:r>
              </a:p>
            </p:txBody>
          </p:sp>
        </p:grpSp>
        <p:sp>
          <p:nvSpPr>
            <p:cNvPr id="25" name="액자 24">
              <a:extLst>
                <a:ext uri="{FF2B5EF4-FFF2-40B4-BE49-F238E27FC236}">
                  <a16:creationId xmlns:a16="http://schemas.microsoft.com/office/drawing/2014/main" id="{A9799484-FCC7-403B-A3A6-D0DBEFE6E8E5}"/>
                </a:ext>
              </a:extLst>
            </p:cNvPr>
            <p:cNvSpPr/>
            <p:nvPr/>
          </p:nvSpPr>
          <p:spPr>
            <a:xfrm>
              <a:off x="4648288" y="1723406"/>
              <a:ext cx="5945667" cy="1477001"/>
            </a:xfrm>
            <a:prstGeom prst="frame">
              <a:avLst>
                <a:gd name="adj1" fmla="val 1214"/>
              </a:avLst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5F2550E3-C29C-4442-8277-EA39FA8FC5E6}"/>
              </a:ext>
            </a:extLst>
          </p:cNvPr>
          <p:cNvGrpSpPr/>
          <p:nvPr/>
        </p:nvGrpSpPr>
        <p:grpSpPr>
          <a:xfrm rot="10800000">
            <a:off x="9226581" y="4450631"/>
            <a:ext cx="1214204" cy="1641264"/>
            <a:chOff x="6813658" y="2982520"/>
            <a:chExt cx="1214204" cy="1641264"/>
          </a:xfrm>
          <a:solidFill>
            <a:srgbClr val="7C001A"/>
          </a:solidFill>
        </p:grpSpPr>
        <p:sp>
          <p:nvSpPr>
            <p:cNvPr id="12" name="직각 삼각형 11">
              <a:extLst>
                <a:ext uri="{FF2B5EF4-FFF2-40B4-BE49-F238E27FC236}">
                  <a16:creationId xmlns:a16="http://schemas.microsoft.com/office/drawing/2014/main" id="{F8EEED0B-6028-487C-B995-4F5DA8003C92}"/>
                </a:ext>
              </a:extLst>
            </p:cNvPr>
            <p:cNvSpPr/>
            <p:nvPr/>
          </p:nvSpPr>
          <p:spPr>
            <a:xfrm rot="18929788">
              <a:off x="6813658" y="3409580"/>
              <a:ext cx="1214204" cy="1214204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3BB2AB8F-AF84-4CD5-8866-0D4D37720717}"/>
                </a:ext>
              </a:extLst>
            </p:cNvPr>
            <p:cNvGrpSpPr/>
            <p:nvPr/>
          </p:nvGrpSpPr>
          <p:grpSpPr>
            <a:xfrm>
              <a:off x="6817386" y="2982520"/>
              <a:ext cx="1181734" cy="1323439"/>
              <a:chOff x="6953900" y="2987043"/>
              <a:chExt cx="1258323" cy="1409211"/>
            </a:xfrm>
            <a:grpFill/>
          </p:grpSpPr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F1F75052-4ECF-4B8F-9C42-757BC8D2065B}"/>
                  </a:ext>
                </a:extLst>
              </p:cNvPr>
              <p:cNvSpPr/>
              <p:nvPr/>
            </p:nvSpPr>
            <p:spPr>
              <a:xfrm>
                <a:off x="6979043" y="3252575"/>
                <a:ext cx="1153261" cy="867133"/>
              </a:xfrm>
              <a:prstGeom prst="rect">
                <a:avLst/>
              </a:prstGeom>
              <a:grpFill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DA8E8928-E128-4E9F-964F-A1E426F0984C}"/>
                  </a:ext>
                </a:extLst>
              </p:cNvPr>
              <p:cNvSpPr/>
              <p:nvPr/>
            </p:nvSpPr>
            <p:spPr>
              <a:xfrm rot="10800000">
                <a:off x="6953900" y="2987043"/>
                <a:ext cx="1258323" cy="1409211"/>
              </a:xfrm>
              <a:prstGeom prst="rect">
                <a:avLst/>
              </a:prstGeom>
              <a:grpFill/>
            </p:spPr>
            <p:txBody>
              <a:bodyPr wrap="none">
                <a:spAutoFit/>
              </a:bodyPr>
              <a:lstStyle/>
              <a:p>
                <a:r>
                  <a:rPr lang="en-US" altLang="ko-KR" sz="8000" dirty="0">
                    <a:solidFill>
                      <a:schemeClr val="bg1"/>
                    </a:solidFill>
                    <a:latin typeface="Tmon몬소리OTF Black" panose="02000A03000000000000" pitchFamily="50" charset="-127"/>
                    <a:ea typeface="Tmon몬소리OTF Black" panose="02000A03000000000000" pitchFamily="50" charset="-127"/>
                  </a:rPr>
                  <a:t>3</a:t>
                </a:r>
                <a:r>
                  <a:rPr lang="en-US" altLang="ko-KR" sz="3200" dirty="0">
                    <a:solidFill>
                      <a:schemeClr val="bg1"/>
                    </a:solidFill>
                    <a:latin typeface="Tmon몬소리OTF Black" panose="02000A03000000000000" pitchFamily="50" charset="-127"/>
                    <a:ea typeface="Tmon몬소리OTF Black" panose="02000A03000000000000" pitchFamily="50" charset="-127"/>
                  </a:rPr>
                  <a:t>%</a:t>
                </a:r>
                <a:endParaRPr lang="ko-KR" altLang="en-US" sz="5400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82F43FD4-E392-4039-A536-C8E130D28016}"/>
              </a:ext>
            </a:extLst>
          </p:cNvPr>
          <p:cNvSpPr/>
          <p:nvPr/>
        </p:nvSpPr>
        <p:spPr>
          <a:xfrm>
            <a:off x="5135683" y="5448734"/>
            <a:ext cx="4053859" cy="646331"/>
          </a:xfrm>
          <a:prstGeom prst="rect">
            <a:avLst/>
          </a:prstGeom>
          <a:solidFill>
            <a:srgbClr val="7C001A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r"/>
            <a:r>
              <a:rPr lang="ko-KR" altLang="en-US" sz="360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약 </a:t>
            </a:r>
            <a:r>
              <a:rPr lang="en-US" altLang="ko-KR" sz="360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3% </a:t>
            </a:r>
            <a:r>
              <a:rPr lang="ko-KR" altLang="en-US" sz="360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성능이 향상 </a:t>
            </a:r>
            <a:endParaRPr lang="en-US" altLang="ko-KR" sz="3600" dirty="0">
              <a:solidFill>
                <a:schemeClr val="bg1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3" name="양쪽 대괄호 2">
            <a:extLst>
              <a:ext uri="{FF2B5EF4-FFF2-40B4-BE49-F238E27FC236}">
                <a16:creationId xmlns:a16="http://schemas.microsoft.com/office/drawing/2014/main" id="{1BF236A8-6BC4-47BD-9DC0-A5E9F09E8FC9}"/>
              </a:ext>
            </a:extLst>
          </p:cNvPr>
          <p:cNvSpPr/>
          <p:nvPr/>
        </p:nvSpPr>
        <p:spPr>
          <a:xfrm>
            <a:off x="4719508" y="1580698"/>
            <a:ext cx="5829838" cy="1151818"/>
          </a:xfrm>
          <a:prstGeom prst="bracketPair">
            <a:avLst/>
          </a:prstGeom>
          <a:ln w="57150">
            <a:solidFill>
              <a:srgbClr val="7C001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74A307-E0E9-4497-AEB5-B211FF24167A}"/>
              </a:ext>
            </a:extLst>
          </p:cNvPr>
          <p:cNvSpPr txBox="1"/>
          <p:nvPr/>
        </p:nvSpPr>
        <p:spPr>
          <a:xfrm>
            <a:off x="4700448" y="1591675"/>
            <a:ext cx="561564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 algn="r">
              <a:buAutoNum type="arabicPeriod"/>
            </a:pPr>
            <a:r>
              <a:rPr lang="ko-KR" altLang="en-US" sz="4000" dirty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일부 채팅을 의미단위로</a:t>
            </a:r>
            <a:endParaRPr lang="en-US" altLang="ko-KR" sz="4000" dirty="0"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  <a:p>
            <a:pPr algn="r"/>
            <a:r>
              <a:rPr lang="ko-KR" altLang="en-US" sz="4000" dirty="0" err="1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토큰화하지</a:t>
            </a:r>
            <a:r>
              <a:rPr lang="ko-KR" altLang="en-US" sz="4000" dirty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못함</a:t>
            </a:r>
          </a:p>
        </p:txBody>
      </p:sp>
    </p:spTree>
    <p:extLst>
      <p:ext uri="{BB962C8B-B14F-4D97-AF65-F5344CB8AC3E}">
        <p14:creationId xmlns:p14="http://schemas.microsoft.com/office/powerpoint/2010/main" val="28350068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5C74797-81A0-4D72-88F5-496B468C2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78CD5F2-8070-4851-9D80-189DC87470CB}" type="slidenum">
              <a:rPr lang="ko-KR" altLang="en-US" smtClean="0"/>
              <a:t>26</a:t>
            </a:fld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70FB7EE-62FC-449C-84BD-4EB784C5A32A}"/>
              </a:ext>
            </a:extLst>
          </p:cNvPr>
          <p:cNvSpPr/>
          <p:nvPr/>
        </p:nvSpPr>
        <p:spPr>
          <a:xfrm>
            <a:off x="288758" y="296779"/>
            <a:ext cx="11598442" cy="62644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35429E-34A1-4AEF-AF1B-B2DDE75EBCFE}"/>
              </a:ext>
            </a:extLst>
          </p:cNvPr>
          <p:cNvSpPr txBox="1"/>
          <p:nvPr/>
        </p:nvSpPr>
        <p:spPr>
          <a:xfrm>
            <a:off x="349482" y="539936"/>
            <a:ext cx="2726227" cy="23083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69850" prst="divot"/>
            </a:sp3d>
          </a:bodyPr>
          <a:lstStyle/>
          <a:p>
            <a:r>
              <a:rPr lang="ko-KR" altLang="en-US" sz="7200" dirty="0">
                <a:effectLst/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데이터</a:t>
            </a:r>
            <a:endParaRPr lang="en-US" altLang="ko-KR" sz="7200" dirty="0">
              <a:effectLst/>
              <a:latin typeface="Tmon몬소리OTF Black" panose="02000A03000000000000" pitchFamily="50" charset="-127"/>
              <a:ea typeface="Tmon몬소리OTF Black" panose="02000A03000000000000" pitchFamily="50" charset="-127"/>
            </a:endParaRPr>
          </a:p>
          <a:p>
            <a:r>
              <a:rPr lang="ko-KR" altLang="en-US" sz="7200" dirty="0"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전처리</a:t>
            </a:r>
            <a:endParaRPr lang="en-US" altLang="ko-KR" sz="7200" dirty="0">
              <a:effectLst/>
              <a:latin typeface="Tmon몬소리OTF Black" panose="02000A03000000000000" pitchFamily="50" charset="-127"/>
              <a:ea typeface="Tmon몬소리OTF Black" panose="02000A03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17DE10-E1BA-46EA-9938-E902EA9B90EB}"/>
              </a:ext>
            </a:extLst>
          </p:cNvPr>
          <p:cNvSpPr txBox="1"/>
          <p:nvPr/>
        </p:nvSpPr>
        <p:spPr>
          <a:xfrm>
            <a:off x="3928261" y="493769"/>
            <a:ext cx="8019663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h="25400" prst="softRound"/>
            </a:sp3d>
          </a:bodyPr>
          <a:lstStyle/>
          <a:p>
            <a:pPr algn="ctr"/>
            <a:r>
              <a:rPr lang="en-US" altLang="ko-KR" sz="7200" b="1" dirty="0" err="1">
                <a:ln w="22225">
                  <a:solidFill>
                    <a:schemeClr val="tx1"/>
                  </a:solidFill>
                  <a:prstDash val="solid"/>
                </a:ln>
                <a:solidFill>
                  <a:srgbClr val="7C001A"/>
                </a:solidFill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BPE</a:t>
            </a:r>
            <a:r>
              <a:rPr lang="en-US" altLang="ko-KR" sz="4000" b="1" dirty="0" err="1">
                <a:ln w="22225">
                  <a:solidFill>
                    <a:schemeClr val="tx1"/>
                  </a:solidFill>
                  <a:prstDash val="solid"/>
                </a:ln>
                <a:solidFill>
                  <a:srgbClr val="7C001A"/>
                </a:solidFill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Byte</a:t>
            </a:r>
            <a:r>
              <a:rPr lang="en-US" altLang="ko-KR" sz="4000" b="1" dirty="0">
                <a:ln w="22225">
                  <a:solidFill>
                    <a:schemeClr val="tx1"/>
                  </a:solidFill>
                  <a:prstDash val="solid"/>
                </a:ln>
                <a:solidFill>
                  <a:srgbClr val="7C001A"/>
                </a:solidFill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 Pair Encoding</a:t>
            </a:r>
            <a:endParaRPr lang="ko-KR" altLang="en-US" sz="7200" b="1" dirty="0">
              <a:ln w="22225">
                <a:solidFill>
                  <a:schemeClr val="tx1"/>
                </a:solidFill>
                <a:prstDash val="solid"/>
              </a:ln>
              <a:solidFill>
                <a:srgbClr val="7C001A"/>
              </a:solidFill>
              <a:latin typeface="Tmon몬소리OTF Black" panose="02000A03000000000000" pitchFamily="50" charset="-127"/>
              <a:ea typeface="Tmon몬소리OTF Black" panose="02000A03000000000000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5105F81-4E8F-4B7E-8E31-D8E06CFCF13D}"/>
              </a:ext>
            </a:extLst>
          </p:cNvPr>
          <p:cNvSpPr txBox="1"/>
          <p:nvPr/>
        </p:nvSpPr>
        <p:spPr>
          <a:xfrm>
            <a:off x="4719508" y="1580698"/>
            <a:ext cx="584326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4000" dirty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Tmon몬소리 Black" panose="02000A03000000000000" pitchFamily="2" charset="-127"/>
                <a:ea typeface="Tmon몬소리 Black" panose="02000A03000000000000" pitchFamily="2" charset="-127"/>
              </a:rPr>
              <a:t>2. </a:t>
            </a:r>
            <a:r>
              <a:rPr lang="ko-KR" altLang="en-US" sz="4000" dirty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유사 토큰 인식하지 못함</a:t>
            </a:r>
          </a:p>
        </p:txBody>
      </p:sp>
      <p:sp>
        <p:nvSpPr>
          <p:cNvPr id="15" name="양쪽 대괄호 14">
            <a:extLst>
              <a:ext uri="{FF2B5EF4-FFF2-40B4-BE49-F238E27FC236}">
                <a16:creationId xmlns:a16="http://schemas.microsoft.com/office/drawing/2014/main" id="{072C7CA7-D5F6-4627-93A3-52DE7774219B}"/>
              </a:ext>
            </a:extLst>
          </p:cNvPr>
          <p:cNvSpPr/>
          <p:nvPr/>
        </p:nvSpPr>
        <p:spPr>
          <a:xfrm>
            <a:off x="4719508" y="1580698"/>
            <a:ext cx="5829838" cy="1151818"/>
          </a:xfrm>
          <a:prstGeom prst="bracketPair">
            <a:avLst/>
          </a:prstGeom>
          <a:ln w="57150">
            <a:solidFill>
              <a:srgbClr val="7C001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5EFC4F97-4B85-469A-B1B8-7C0800DAE2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85457" y="6356350"/>
            <a:ext cx="5421086" cy="365125"/>
          </a:xfrm>
        </p:spPr>
        <p:txBody>
          <a:bodyPr/>
          <a:lstStyle/>
          <a:p>
            <a:r>
              <a:rPr lang="en-US" altLang="ko-KR" dirty="0" err="1"/>
              <a:t>Sennrich</a:t>
            </a:r>
            <a:r>
              <a:rPr lang="en-US" altLang="ko-KR" dirty="0"/>
              <a:t> et al.(2015)  </a:t>
            </a:r>
            <a:r>
              <a:rPr lang="en-US" altLang="ko-KR" dirty="0" err="1"/>
              <a:t>Sennrich</a:t>
            </a:r>
            <a:r>
              <a:rPr lang="en-US" altLang="ko-KR" dirty="0"/>
              <a:t>, R., Haddow, B., Birch, A. 2015.Neural Machine Translation of </a:t>
            </a:r>
            <a:r>
              <a:rPr lang="en-US" altLang="ko-KR" dirty="0" err="1"/>
              <a:t>RareWords</a:t>
            </a:r>
            <a:r>
              <a:rPr lang="en-US" altLang="ko-KR" dirty="0"/>
              <a:t> with </a:t>
            </a:r>
            <a:r>
              <a:rPr lang="en-US" altLang="ko-KR" dirty="0" err="1"/>
              <a:t>Subword</a:t>
            </a:r>
            <a:r>
              <a:rPr lang="en-US" altLang="ko-KR" dirty="0"/>
              <a:t> Units. arXiv:1508.07909.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666385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5C74797-81A0-4D72-88F5-496B468C2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78CD5F2-8070-4851-9D80-189DC87470CB}" type="slidenum">
              <a:rPr lang="ko-KR" altLang="en-US" smtClean="0"/>
              <a:t>27</a:t>
            </a:fld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70FB7EE-62FC-449C-84BD-4EB784C5A32A}"/>
              </a:ext>
            </a:extLst>
          </p:cNvPr>
          <p:cNvSpPr/>
          <p:nvPr/>
        </p:nvSpPr>
        <p:spPr>
          <a:xfrm>
            <a:off x="288758" y="296779"/>
            <a:ext cx="11598442" cy="62644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35429E-34A1-4AEF-AF1B-B2DDE75EBCFE}"/>
              </a:ext>
            </a:extLst>
          </p:cNvPr>
          <p:cNvSpPr txBox="1"/>
          <p:nvPr/>
        </p:nvSpPr>
        <p:spPr>
          <a:xfrm>
            <a:off x="349482" y="539936"/>
            <a:ext cx="2726227" cy="23083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69850" prst="divot"/>
            </a:sp3d>
          </a:bodyPr>
          <a:lstStyle/>
          <a:p>
            <a:r>
              <a:rPr lang="ko-KR" altLang="en-US" sz="7200" dirty="0">
                <a:effectLst/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데이터</a:t>
            </a:r>
            <a:endParaRPr lang="en-US" altLang="ko-KR" sz="7200" dirty="0">
              <a:effectLst/>
              <a:latin typeface="Tmon몬소리OTF Black" panose="02000A03000000000000" pitchFamily="50" charset="-127"/>
              <a:ea typeface="Tmon몬소리OTF Black" panose="02000A03000000000000" pitchFamily="50" charset="-127"/>
            </a:endParaRPr>
          </a:p>
          <a:p>
            <a:r>
              <a:rPr lang="ko-KR" altLang="en-US" sz="7200" dirty="0"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전처리</a:t>
            </a:r>
            <a:endParaRPr lang="en-US" altLang="ko-KR" sz="7200" dirty="0">
              <a:effectLst/>
              <a:latin typeface="Tmon몬소리OTF Black" panose="02000A03000000000000" pitchFamily="50" charset="-127"/>
              <a:ea typeface="Tmon몬소리OTF Black" panose="02000A03000000000000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t="6175" b="6846"/>
          <a:stretch/>
        </p:blipFill>
        <p:spPr>
          <a:xfrm>
            <a:off x="4644532" y="2942216"/>
            <a:ext cx="6605360" cy="17960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A17DE10-E1BA-46EA-9938-E902EA9B90EB}"/>
              </a:ext>
            </a:extLst>
          </p:cNvPr>
          <p:cNvSpPr txBox="1"/>
          <p:nvPr/>
        </p:nvSpPr>
        <p:spPr>
          <a:xfrm>
            <a:off x="3928261" y="493769"/>
            <a:ext cx="8019663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h="25400" prst="softRound"/>
            </a:sp3d>
          </a:bodyPr>
          <a:lstStyle/>
          <a:p>
            <a:pPr algn="ctr"/>
            <a:r>
              <a:rPr lang="en-US" altLang="ko-KR" sz="7200" b="1" dirty="0" err="1">
                <a:ln w="22225">
                  <a:solidFill>
                    <a:schemeClr val="tx1"/>
                  </a:solidFill>
                  <a:prstDash val="solid"/>
                </a:ln>
                <a:solidFill>
                  <a:srgbClr val="7C001A"/>
                </a:solidFill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BPE</a:t>
            </a:r>
            <a:r>
              <a:rPr lang="en-US" altLang="ko-KR" sz="4000" b="1" dirty="0" err="1">
                <a:ln w="22225">
                  <a:solidFill>
                    <a:schemeClr val="tx1"/>
                  </a:solidFill>
                  <a:prstDash val="solid"/>
                </a:ln>
                <a:solidFill>
                  <a:srgbClr val="7C001A"/>
                </a:solidFill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Byte</a:t>
            </a:r>
            <a:r>
              <a:rPr lang="en-US" altLang="ko-KR" sz="4000" b="1" dirty="0">
                <a:ln w="22225">
                  <a:solidFill>
                    <a:schemeClr val="tx1"/>
                  </a:solidFill>
                  <a:prstDash val="solid"/>
                </a:ln>
                <a:solidFill>
                  <a:srgbClr val="7C001A"/>
                </a:solidFill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 Pair Encoding</a:t>
            </a:r>
            <a:endParaRPr lang="ko-KR" altLang="en-US" sz="7200" b="1" dirty="0">
              <a:ln w="22225">
                <a:solidFill>
                  <a:schemeClr val="tx1"/>
                </a:solidFill>
                <a:prstDash val="solid"/>
              </a:ln>
              <a:solidFill>
                <a:srgbClr val="7C001A"/>
              </a:solidFill>
              <a:latin typeface="Tmon몬소리OTF Black" panose="02000A03000000000000" pitchFamily="50" charset="-127"/>
              <a:ea typeface="Tmon몬소리OTF Black" panose="02000A03000000000000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5105F81-4E8F-4B7E-8E31-D8E06CFCF13D}"/>
              </a:ext>
            </a:extLst>
          </p:cNvPr>
          <p:cNvSpPr txBox="1"/>
          <p:nvPr/>
        </p:nvSpPr>
        <p:spPr>
          <a:xfrm>
            <a:off x="4719508" y="1580698"/>
            <a:ext cx="584326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4000" dirty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Tmon몬소리 Black" panose="02000A03000000000000" pitchFamily="2" charset="-127"/>
                <a:ea typeface="Tmon몬소리 Black" panose="02000A03000000000000" pitchFamily="2" charset="-127"/>
              </a:rPr>
              <a:t>2. </a:t>
            </a:r>
            <a:r>
              <a:rPr lang="ko-KR" altLang="en-US" sz="4000" dirty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유사 토큰 인식하지 못함</a:t>
            </a:r>
          </a:p>
        </p:txBody>
      </p:sp>
      <p:sp>
        <p:nvSpPr>
          <p:cNvPr id="15" name="양쪽 대괄호 14">
            <a:extLst>
              <a:ext uri="{FF2B5EF4-FFF2-40B4-BE49-F238E27FC236}">
                <a16:creationId xmlns:a16="http://schemas.microsoft.com/office/drawing/2014/main" id="{072C7CA7-D5F6-4627-93A3-52DE7774219B}"/>
              </a:ext>
            </a:extLst>
          </p:cNvPr>
          <p:cNvSpPr/>
          <p:nvPr/>
        </p:nvSpPr>
        <p:spPr>
          <a:xfrm>
            <a:off x="4719508" y="1580698"/>
            <a:ext cx="5829838" cy="1151818"/>
          </a:xfrm>
          <a:prstGeom prst="bracketPair">
            <a:avLst/>
          </a:prstGeom>
          <a:ln w="57150">
            <a:solidFill>
              <a:srgbClr val="7C001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00B77ED-FC89-45FE-86CF-66B9F77A68D4}"/>
              </a:ext>
            </a:extLst>
          </p:cNvPr>
          <p:cNvSpPr/>
          <p:nvPr/>
        </p:nvSpPr>
        <p:spPr>
          <a:xfrm>
            <a:off x="5911162" y="4954136"/>
            <a:ext cx="4053859" cy="646331"/>
          </a:xfrm>
          <a:prstGeom prst="rect">
            <a:avLst/>
          </a:prstGeom>
          <a:solidFill>
            <a:srgbClr val="7C001A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360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노가다와  성능 유사</a:t>
            </a:r>
            <a:endParaRPr lang="en-US" altLang="ko-KR" sz="3600" dirty="0">
              <a:solidFill>
                <a:schemeClr val="bg1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A243F8A-C773-4E81-A558-26578D3988F9}"/>
              </a:ext>
            </a:extLst>
          </p:cNvPr>
          <p:cNvSpPr/>
          <p:nvPr/>
        </p:nvSpPr>
        <p:spPr>
          <a:xfrm>
            <a:off x="6612783" y="5621643"/>
            <a:ext cx="2877581" cy="646331"/>
          </a:xfrm>
          <a:prstGeom prst="rect">
            <a:avLst/>
          </a:prstGeom>
          <a:solidFill>
            <a:srgbClr val="7C001A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360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일반화가 좋음 </a:t>
            </a:r>
            <a:endParaRPr lang="en-US" altLang="ko-KR" sz="3600" dirty="0">
              <a:solidFill>
                <a:schemeClr val="bg1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12" name="바닥글 개체 틀 1">
            <a:extLst>
              <a:ext uri="{FF2B5EF4-FFF2-40B4-BE49-F238E27FC236}">
                <a16:creationId xmlns:a16="http://schemas.microsoft.com/office/drawing/2014/main" id="{AAA406DD-A8F9-4151-BB1D-B9C94544AD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85457" y="6356350"/>
            <a:ext cx="5421086" cy="365125"/>
          </a:xfrm>
        </p:spPr>
        <p:txBody>
          <a:bodyPr/>
          <a:lstStyle/>
          <a:p>
            <a:r>
              <a:rPr lang="en-US" altLang="ko-KR" dirty="0" err="1"/>
              <a:t>Sennrich</a:t>
            </a:r>
            <a:r>
              <a:rPr lang="en-US" altLang="ko-KR" dirty="0"/>
              <a:t> et al.(2015)  </a:t>
            </a:r>
            <a:r>
              <a:rPr lang="en-US" altLang="ko-KR" dirty="0" err="1"/>
              <a:t>Sennrich</a:t>
            </a:r>
            <a:r>
              <a:rPr lang="en-US" altLang="ko-KR" dirty="0"/>
              <a:t>, R., Haddow, B., Birch, A. 2015.Neural Machine Translation of </a:t>
            </a:r>
            <a:r>
              <a:rPr lang="en-US" altLang="ko-KR" dirty="0" err="1"/>
              <a:t>RareWords</a:t>
            </a:r>
            <a:r>
              <a:rPr lang="en-US" altLang="ko-KR" dirty="0"/>
              <a:t> with </a:t>
            </a:r>
            <a:r>
              <a:rPr lang="en-US" altLang="ko-KR" dirty="0" err="1"/>
              <a:t>Subword</a:t>
            </a:r>
            <a:r>
              <a:rPr lang="en-US" altLang="ko-KR" dirty="0"/>
              <a:t> Units. arXiv:1508.07909.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946746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30B0D57-C3E8-45DF-9702-218E5956E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CD5F2-8070-4851-9D80-189DC87470CB}" type="slidenum">
              <a:rPr lang="ko-KR" altLang="en-US" smtClean="0"/>
              <a:t>28</a:t>
            </a:fld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E75F4DB-BAA2-4633-AC61-9FA59817987B}"/>
              </a:ext>
            </a:extLst>
          </p:cNvPr>
          <p:cNvSpPr/>
          <p:nvPr/>
        </p:nvSpPr>
        <p:spPr>
          <a:xfrm>
            <a:off x="288758" y="296779"/>
            <a:ext cx="11598442" cy="62644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FE2FEC-2B3F-43B7-8DF2-C4FF1CCACC38}"/>
              </a:ext>
            </a:extLst>
          </p:cNvPr>
          <p:cNvSpPr txBox="1"/>
          <p:nvPr/>
        </p:nvSpPr>
        <p:spPr>
          <a:xfrm>
            <a:off x="349482" y="539936"/>
            <a:ext cx="2726227" cy="23083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69850" prst="divot"/>
            </a:sp3d>
          </a:bodyPr>
          <a:lstStyle/>
          <a:p>
            <a:r>
              <a:rPr lang="ko-KR" altLang="en-US" sz="7200" dirty="0">
                <a:effectLst/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데이터</a:t>
            </a:r>
            <a:endParaRPr lang="en-US" altLang="ko-KR" sz="7200" dirty="0">
              <a:effectLst/>
              <a:latin typeface="Tmon몬소리OTF Black" panose="02000A03000000000000" pitchFamily="50" charset="-127"/>
              <a:ea typeface="Tmon몬소리OTF Black" panose="02000A03000000000000" pitchFamily="50" charset="-127"/>
            </a:endParaRPr>
          </a:p>
          <a:p>
            <a:r>
              <a:rPr lang="ko-KR" altLang="en-US" sz="7200" dirty="0"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전처리</a:t>
            </a:r>
            <a:endParaRPr lang="en-US" altLang="ko-KR" sz="7200" dirty="0">
              <a:effectLst/>
              <a:latin typeface="Tmon몬소리OTF Black" panose="02000A03000000000000" pitchFamily="50" charset="-127"/>
              <a:ea typeface="Tmon몬소리OTF Black" panose="02000A03000000000000" pitchFamily="50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BAB4D6C5-FE4F-4B36-983F-726B7FF0B34B}"/>
              </a:ext>
            </a:extLst>
          </p:cNvPr>
          <p:cNvGrpSpPr/>
          <p:nvPr/>
        </p:nvGrpSpPr>
        <p:grpSpPr>
          <a:xfrm>
            <a:off x="3880265" y="801654"/>
            <a:ext cx="6755079" cy="5372066"/>
            <a:chOff x="3880265" y="801654"/>
            <a:chExt cx="6755079" cy="5372066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A4476E85-6561-4045-A867-9EB6781D15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921" t="11214" r="8180" b="6767"/>
            <a:stretch/>
          </p:blipFill>
          <p:spPr>
            <a:xfrm>
              <a:off x="3880265" y="1512321"/>
              <a:ext cx="6755079" cy="4661399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4E87FA7E-3BBB-4C4D-BF5E-19F5ABA42A76}"/>
                </a:ext>
              </a:extLst>
            </p:cNvPr>
            <p:cNvSpPr/>
            <p:nvPr/>
          </p:nvSpPr>
          <p:spPr>
            <a:xfrm>
              <a:off x="5733019" y="801654"/>
              <a:ext cx="2877581" cy="646331"/>
            </a:xfrm>
            <a:prstGeom prst="rect">
              <a:avLst/>
            </a:prstGeom>
            <a:solidFill>
              <a:srgbClr val="7C001A"/>
            </a:solidFill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ko-KR" altLang="en-US" sz="3600" dirty="0" err="1">
                  <a:solidFill>
                    <a:schemeClr val="bg1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씪빢씪빢</a:t>
              </a:r>
              <a:endParaRPr lang="en-US" altLang="ko-KR" sz="360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90324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ADDC2EF5-ECAD-49D5-A405-FE2CC3240481}"/>
              </a:ext>
            </a:extLst>
          </p:cNvPr>
          <p:cNvGrpSpPr/>
          <p:nvPr/>
        </p:nvGrpSpPr>
        <p:grpSpPr>
          <a:xfrm>
            <a:off x="4515281" y="1946504"/>
            <a:ext cx="3957610" cy="3529853"/>
            <a:chOff x="4691370" y="539936"/>
            <a:chExt cx="6459230" cy="5816414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D7A3DD82-EB70-42EA-901E-4D6890E6EDCF}"/>
                </a:ext>
              </a:extLst>
            </p:cNvPr>
            <p:cNvSpPr/>
            <p:nvPr/>
          </p:nvSpPr>
          <p:spPr>
            <a:xfrm>
              <a:off x="4691370" y="539936"/>
              <a:ext cx="6459230" cy="5816414"/>
            </a:xfrm>
            <a:prstGeom prst="rect">
              <a:avLst/>
            </a:prstGeom>
            <a:ln w="38100">
              <a:solidFill>
                <a:srgbClr val="7C001A"/>
              </a:solidFill>
              <a:prstDash val="lg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" name="Picture 2" descr="cnn nlpì ëí ì´ë¯¸ì§ ê²ìê²°ê³¼">
              <a:extLst>
                <a:ext uri="{FF2B5EF4-FFF2-40B4-BE49-F238E27FC236}">
                  <a16:creationId xmlns:a16="http://schemas.microsoft.com/office/drawing/2014/main" id="{D5218B10-95E0-4FFA-A6BA-F3DA5C36A9E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259" t="4896" r="8110" b="1251"/>
            <a:stretch/>
          </p:blipFill>
          <p:spPr bwMode="auto">
            <a:xfrm>
              <a:off x="5118100" y="592797"/>
              <a:ext cx="5575300" cy="57252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70FB7EE-62FC-449C-84BD-4EB784C5A32A}"/>
              </a:ext>
            </a:extLst>
          </p:cNvPr>
          <p:cNvSpPr/>
          <p:nvPr/>
        </p:nvSpPr>
        <p:spPr>
          <a:xfrm>
            <a:off x="288758" y="296779"/>
            <a:ext cx="11598442" cy="62644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35429E-34A1-4AEF-AF1B-B2DDE75EBCFE}"/>
              </a:ext>
            </a:extLst>
          </p:cNvPr>
          <p:cNvSpPr txBox="1"/>
          <p:nvPr/>
        </p:nvSpPr>
        <p:spPr>
          <a:xfrm>
            <a:off x="349482" y="539936"/>
            <a:ext cx="2726227" cy="23083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69850" prst="divot"/>
            </a:sp3d>
          </a:bodyPr>
          <a:lstStyle/>
          <a:p>
            <a:r>
              <a:rPr lang="ko-KR" altLang="en-US" sz="7200" dirty="0"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적용</a:t>
            </a:r>
            <a:endParaRPr lang="en-US" altLang="ko-KR" sz="7200" dirty="0">
              <a:latin typeface="Tmon몬소리OTF Black" panose="02000A03000000000000" pitchFamily="50" charset="-127"/>
              <a:ea typeface="Tmon몬소리OTF Black" panose="02000A03000000000000" pitchFamily="50" charset="-127"/>
            </a:endParaRPr>
          </a:p>
          <a:p>
            <a:r>
              <a:rPr lang="ko-KR" altLang="en-US" sz="7200" dirty="0">
                <a:effectLst/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모델</a:t>
            </a:r>
            <a:endParaRPr lang="en-US" altLang="ko-KR" sz="7200" dirty="0">
              <a:effectLst/>
              <a:latin typeface="Tmon몬소리OTF Black" panose="02000A03000000000000" pitchFamily="50" charset="-127"/>
              <a:ea typeface="Tmon몬소리OTF Black" panose="02000A03000000000000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5BB1B5E-5D15-435A-9CA1-D58DF6971A4C}"/>
              </a:ext>
            </a:extLst>
          </p:cNvPr>
          <p:cNvSpPr/>
          <p:nvPr/>
        </p:nvSpPr>
        <p:spPr>
          <a:xfrm>
            <a:off x="4411970" y="446279"/>
            <a:ext cx="3906839" cy="1200329"/>
          </a:xfrm>
          <a:prstGeom prst="rect">
            <a:avLst/>
          </a:prstGeom>
        </p:spPr>
        <p:txBody>
          <a:bodyPr wrap="none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r"/>
            <a:r>
              <a:rPr lang="en-US" altLang="ko-KR" sz="7200" dirty="0">
                <a:ln>
                  <a:solidFill>
                    <a:schemeClr val="tx1"/>
                  </a:solidFill>
                </a:ln>
                <a:solidFill>
                  <a:srgbClr val="7C001A"/>
                </a:solidFill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CONV1d</a:t>
            </a:r>
            <a:endParaRPr lang="en-US" altLang="ko-KR" sz="7200" dirty="0">
              <a:latin typeface="Tmon몬소리OTF Black" panose="02000A03000000000000" pitchFamily="50" charset="-127"/>
              <a:ea typeface="Tmon몬소리OTF Black" panose="02000A03000000000000" pitchFamily="50" charset="-127"/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883105E-916F-4AB5-B11F-C07783D94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CD5F2-8070-4851-9D80-189DC87470CB}" type="slidenum">
              <a:rPr lang="ko-KR" altLang="en-US" smtClean="0"/>
              <a:t>29</a:t>
            </a:fld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1798472-43B7-46B0-A147-B3ACB111AC88}"/>
              </a:ext>
            </a:extLst>
          </p:cNvPr>
          <p:cNvSpPr/>
          <p:nvPr/>
        </p:nvSpPr>
        <p:spPr>
          <a:xfrm>
            <a:off x="992035" y="5549765"/>
            <a:ext cx="10543308" cy="64633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360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유해 토큰을 제대로 인식하는지 검증 할 수 없는 한계</a:t>
            </a:r>
            <a:endParaRPr lang="en-US" altLang="ko-KR" sz="3600" dirty="0">
              <a:solidFill>
                <a:schemeClr val="bg1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04B33D8-67AC-47E4-A3A0-BE63B7522D3C}"/>
              </a:ext>
            </a:extLst>
          </p:cNvPr>
          <p:cNvSpPr/>
          <p:nvPr/>
        </p:nvSpPr>
        <p:spPr>
          <a:xfrm>
            <a:off x="5305858" y="1292665"/>
            <a:ext cx="217559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문맥 고려</a:t>
            </a:r>
            <a:endParaRPr lang="ko-KR" altLang="en-US" sz="4000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1506D82-1BCD-43B7-9B20-D3E8BEEF09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Kim(2014) Kim, Y. 2014. Convolutional Neural Networks for Sentence Classification. arXiv:1408.5882.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11186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DEDD670-F363-441D-8F26-802279F129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CD5F2-8070-4851-9D80-189DC87470CB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A1D5828-9BE7-4E4B-BC13-90BDFC5CF94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2127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부제목 2">
            <a:extLst>
              <a:ext uri="{FF2B5EF4-FFF2-40B4-BE49-F238E27FC236}">
                <a16:creationId xmlns:a16="http://schemas.microsoft.com/office/drawing/2014/main" id="{06DD41C3-5845-48CC-A403-1540976CBD39}"/>
              </a:ext>
            </a:extLst>
          </p:cNvPr>
          <p:cNvSpPr txBox="1">
            <a:spLocks/>
          </p:cNvSpPr>
          <p:nvPr/>
        </p:nvSpPr>
        <p:spPr>
          <a:xfrm>
            <a:off x="488708" y="2813829"/>
            <a:ext cx="11428972" cy="320787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54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본 발표자료에는 다수의 욕설이 </a:t>
            </a:r>
            <a:endParaRPr lang="en-US" altLang="ko-KR" sz="5400" dirty="0"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 marL="0" indent="0" algn="ctr">
              <a:buNone/>
            </a:pPr>
            <a:r>
              <a:rPr lang="ko-KR" altLang="en-US" sz="54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포함되어 있습니다 </a:t>
            </a:r>
            <a:endParaRPr lang="en-US" altLang="ko-KR" sz="5400" dirty="0"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 marL="0" indent="0" algn="ctr">
              <a:buNone/>
            </a:pPr>
            <a:endParaRPr lang="ko-KR" altLang="en-US" sz="5400" dirty="0"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 marL="0" indent="0" algn="ctr">
              <a:buNone/>
            </a:pPr>
            <a:endParaRPr lang="en-US" altLang="ko-KR" sz="5400" dirty="0"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7" name="부제목 2">
            <a:extLst>
              <a:ext uri="{FF2B5EF4-FFF2-40B4-BE49-F238E27FC236}">
                <a16:creationId xmlns:a16="http://schemas.microsoft.com/office/drawing/2014/main" id="{9F937D94-3433-4262-8E41-E1149157D5F6}"/>
              </a:ext>
            </a:extLst>
          </p:cNvPr>
          <p:cNvSpPr txBox="1">
            <a:spLocks/>
          </p:cNvSpPr>
          <p:nvPr/>
        </p:nvSpPr>
        <p:spPr>
          <a:xfrm>
            <a:off x="4741228" y="935889"/>
            <a:ext cx="2636520" cy="1309738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96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경고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61FC512-3373-4622-AAD0-AC9F8DE1FE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5833" y="1194117"/>
            <a:ext cx="705875" cy="70587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FD88CAF-CF8D-494E-A1D3-75CA327D9A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7836" y="1194117"/>
            <a:ext cx="705875" cy="70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442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4E732EC9-46A3-4B4C-A028-8CF1773864CB}"/>
              </a:ext>
            </a:extLst>
          </p:cNvPr>
          <p:cNvGrpSpPr/>
          <p:nvPr/>
        </p:nvGrpSpPr>
        <p:grpSpPr>
          <a:xfrm>
            <a:off x="3549324" y="2540537"/>
            <a:ext cx="5093353" cy="3706671"/>
            <a:chOff x="4691370" y="1420047"/>
            <a:chExt cx="6148522" cy="4474566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D7A3DD82-EB70-42EA-901E-4D6890E6EDCF}"/>
                </a:ext>
              </a:extLst>
            </p:cNvPr>
            <p:cNvSpPr/>
            <p:nvPr/>
          </p:nvSpPr>
          <p:spPr>
            <a:xfrm>
              <a:off x="4691370" y="1420047"/>
              <a:ext cx="6148522" cy="4474566"/>
            </a:xfrm>
            <a:prstGeom prst="rect">
              <a:avLst/>
            </a:prstGeom>
            <a:ln w="38100">
              <a:solidFill>
                <a:srgbClr val="7C001A"/>
              </a:solidFill>
              <a:prstDash val="lg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098" name="Picture 2" descr=". A Structured Self-attentive Sentence Embedding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05951" y="1578783"/>
              <a:ext cx="5553865" cy="42114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70FB7EE-62FC-449C-84BD-4EB784C5A32A}"/>
              </a:ext>
            </a:extLst>
          </p:cNvPr>
          <p:cNvSpPr/>
          <p:nvPr/>
        </p:nvSpPr>
        <p:spPr>
          <a:xfrm>
            <a:off x="302406" y="296779"/>
            <a:ext cx="11598442" cy="62644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35429E-34A1-4AEF-AF1B-B2DDE75EBCFE}"/>
              </a:ext>
            </a:extLst>
          </p:cNvPr>
          <p:cNvSpPr txBox="1"/>
          <p:nvPr/>
        </p:nvSpPr>
        <p:spPr>
          <a:xfrm>
            <a:off x="349482" y="539936"/>
            <a:ext cx="2726227" cy="23083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69850" prst="divot"/>
            </a:sp3d>
          </a:bodyPr>
          <a:lstStyle/>
          <a:p>
            <a:r>
              <a:rPr lang="ko-KR" altLang="en-US" sz="7200" dirty="0"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적용</a:t>
            </a:r>
            <a:endParaRPr lang="en-US" altLang="ko-KR" sz="7200" dirty="0">
              <a:latin typeface="Tmon몬소리OTF Black" panose="02000A03000000000000" pitchFamily="50" charset="-127"/>
              <a:ea typeface="Tmon몬소리OTF Black" panose="02000A03000000000000" pitchFamily="50" charset="-127"/>
            </a:endParaRPr>
          </a:p>
          <a:p>
            <a:r>
              <a:rPr lang="ko-KR" altLang="en-US" sz="7200" dirty="0">
                <a:effectLst/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모델</a:t>
            </a:r>
            <a:endParaRPr lang="en-US" altLang="ko-KR" sz="7200" dirty="0">
              <a:effectLst/>
              <a:latin typeface="Tmon몬소리OTF Black" panose="02000A03000000000000" pitchFamily="50" charset="-127"/>
              <a:ea typeface="Tmon몬소리OTF Black" panose="02000A03000000000000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5BB1B5E-5D15-435A-9CA1-D58DF6971A4C}"/>
              </a:ext>
            </a:extLst>
          </p:cNvPr>
          <p:cNvSpPr/>
          <p:nvPr/>
        </p:nvSpPr>
        <p:spPr>
          <a:xfrm>
            <a:off x="2650010" y="423479"/>
            <a:ext cx="689198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7200" dirty="0">
                <a:ln>
                  <a:solidFill>
                    <a:schemeClr val="tx1"/>
                  </a:solidFill>
                </a:ln>
                <a:solidFill>
                  <a:srgbClr val="7C001A"/>
                </a:solidFill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Bi-LSTM</a:t>
            </a:r>
          </a:p>
          <a:p>
            <a:pPr algn="ctr"/>
            <a:r>
              <a:rPr lang="en-US" altLang="ko-KR" sz="7200" dirty="0">
                <a:ln>
                  <a:solidFill>
                    <a:schemeClr val="tx1"/>
                  </a:solidFill>
                </a:ln>
                <a:solidFill>
                  <a:srgbClr val="7C001A"/>
                </a:solidFill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Self-Attention</a:t>
            </a:r>
            <a:endParaRPr lang="ko-KR" altLang="en-US" sz="7200" dirty="0">
              <a:ln>
                <a:solidFill>
                  <a:schemeClr val="tx1"/>
                </a:solidFill>
              </a:ln>
              <a:solidFill>
                <a:srgbClr val="7C001A"/>
              </a:solidFill>
              <a:latin typeface="Tmon몬소리OTF Black" panose="02000A03000000000000" pitchFamily="50" charset="-127"/>
              <a:ea typeface="Tmon몬소리OTF Black" panose="02000A03000000000000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F825757-4E52-4623-BB81-5655BFEB5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CD5F2-8070-4851-9D80-189DC87470CB}" type="slidenum">
              <a:rPr lang="ko-KR" altLang="en-US" smtClean="0"/>
              <a:t>30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31D7415-1E76-4032-AFB0-9A96A6B1B1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83993" y="6356350"/>
            <a:ext cx="5624014" cy="365125"/>
          </a:xfrm>
        </p:spPr>
        <p:txBody>
          <a:bodyPr/>
          <a:lstStyle/>
          <a:p>
            <a:r>
              <a:rPr lang="en-US" altLang="ko-KR" dirty="0"/>
              <a:t>Lin et al.(2017) Lin, Z., and 6 colleagues 2017. A Structured Self-attentive Sentence Embedding. arXiv:1703.03130.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80187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AED37FDE-184B-4159-8187-88842DBE600F}"/>
              </a:ext>
            </a:extLst>
          </p:cNvPr>
          <p:cNvSpPr/>
          <p:nvPr/>
        </p:nvSpPr>
        <p:spPr>
          <a:xfrm>
            <a:off x="2169842" y="2656035"/>
            <a:ext cx="7852315" cy="3380509"/>
          </a:xfrm>
          <a:prstGeom prst="rect">
            <a:avLst/>
          </a:prstGeom>
          <a:noFill/>
          <a:ln w="38100">
            <a:solidFill>
              <a:srgbClr val="7C001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70FB7EE-62FC-449C-84BD-4EB784C5A32A}"/>
              </a:ext>
            </a:extLst>
          </p:cNvPr>
          <p:cNvSpPr/>
          <p:nvPr/>
        </p:nvSpPr>
        <p:spPr>
          <a:xfrm>
            <a:off x="288758" y="296779"/>
            <a:ext cx="11598442" cy="62644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35429E-34A1-4AEF-AF1B-B2DDE75EBCFE}"/>
              </a:ext>
            </a:extLst>
          </p:cNvPr>
          <p:cNvSpPr txBox="1"/>
          <p:nvPr/>
        </p:nvSpPr>
        <p:spPr>
          <a:xfrm>
            <a:off x="349482" y="539936"/>
            <a:ext cx="2726227" cy="23083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69850" prst="divot"/>
            </a:sp3d>
          </a:bodyPr>
          <a:lstStyle/>
          <a:p>
            <a:r>
              <a:rPr lang="ko-KR" altLang="en-US" sz="7200" dirty="0"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적용</a:t>
            </a:r>
            <a:endParaRPr lang="en-US" altLang="ko-KR" sz="7200" dirty="0">
              <a:latin typeface="Tmon몬소리OTF Black" panose="02000A03000000000000" pitchFamily="50" charset="-127"/>
              <a:ea typeface="Tmon몬소리OTF Black" panose="02000A03000000000000" pitchFamily="50" charset="-127"/>
            </a:endParaRPr>
          </a:p>
          <a:p>
            <a:r>
              <a:rPr lang="ko-KR" altLang="en-US" sz="7200" dirty="0">
                <a:effectLst/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모델</a:t>
            </a:r>
            <a:endParaRPr lang="en-US" altLang="ko-KR" sz="7200" dirty="0">
              <a:effectLst/>
              <a:latin typeface="Tmon몬소리OTF Black" panose="02000A03000000000000" pitchFamily="50" charset="-127"/>
              <a:ea typeface="Tmon몬소리OTF Black" panose="02000A03000000000000" pitchFamily="50" charset="-127"/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33183EF-6486-47BA-A3A5-4C0AB281E7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CD5F2-8070-4851-9D80-189DC87470CB}" type="slidenum">
              <a:rPr lang="ko-KR" altLang="en-US" smtClean="0"/>
              <a:t>31</a:t>
            </a:fld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C4C3FED-B8E1-4148-9040-F2C2CB835B4B}"/>
              </a:ext>
            </a:extLst>
          </p:cNvPr>
          <p:cNvSpPr/>
          <p:nvPr/>
        </p:nvSpPr>
        <p:spPr>
          <a:xfrm>
            <a:off x="2650010" y="423479"/>
            <a:ext cx="689198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7200" dirty="0">
                <a:ln>
                  <a:solidFill>
                    <a:schemeClr val="tx1"/>
                  </a:solidFill>
                </a:ln>
                <a:solidFill>
                  <a:srgbClr val="7C001A"/>
                </a:solidFill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Bi-LSTM</a:t>
            </a:r>
          </a:p>
          <a:p>
            <a:pPr algn="ctr"/>
            <a:r>
              <a:rPr lang="en-US" altLang="ko-KR" sz="7200" dirty="0">
                <a:ln>
                  <a:solidFill>
                    <a:schemeClr val="tx1"/>
                  </a:solidFill>
                </a:ln>
                <a:solidFill>
                  <a:srgbClr val="7C001A"/>
                </a:solidFill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Self-Attention</a:t>
            </a:r>
            <a:endParaRPr lang="ko-KR" altLang="en-US" sz="7200" dirty="0">
              <a:ln>
                <a:solidFill>
                  <a:schemeClr val="tx1"/>
                </a:solidFill>
              </a:ln>
              <a:solidFill>
                <a:srgbClr val="7C001A"/>
              </a:solidFill>
              <a:latin typeface="Tmon몬소리OTF Black" panose="02000A03000000000000" pitchFamily="50" charset="-127"/>
              <a:ea typeface="Tmon몬소리OTF Black" panose="02000A03000000000000" pitchFamily="50" charset="-127"/>
            </a:endParaRPr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AAF2796C-CD1D-4968-92B1-9B937B2F47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06823" y="6356350"/>
            <a:ext cx="5378355" cy="365125"/>
          </a:xfrm>
        </p:spPr>
        <p:txBody>
          <a:bodyPr/>
          <a:lstStyle/>
          <a:p>
            <a:r>
              <a:rPr lang="en-US" altLang="ko-KR" dirty="0"/>
              <a:t>Lin et al.(2017) Lin, Z., and 6 colleagues 2017. A Structured Self-attentive Sentence Embedding. arXiv:1703.03130.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3601DA0-0487-4FBD-A7C6-912BD3CA0B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14" t="-7442" r="5288" b="7442"/>
          <a:stretch/>
        </p:blipFill>
        <p:spPr>
          <a:xfrm>
            <a:off x="2203927" y="2731803"/>
            <a:ext cx="7641271" cy="2913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0628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그룹 38">
            <a:extLst>
              <a:ext uri="{FF2B5EF4-FFF2-40B4-BE49-F238E27FC236}">
                <a16:creationId xmlns:a16="http://schemas.microsoft.com/office/drawing/2014/main" id="{D1503EDF-2DD2-4064-BC9E-A3B6E63F9F17}"/>
              </a:ext>
            </a:extLst>
          </p:cNvPr>
          <p:cNvGrpSpPr/>
          <p:nvPr/>
        </p:nvGrpSpPr>
        <p:grpSpPr>
          <a:xfrm>
            <a:off x="1317335" y="1485687"/>
            <a:ext cx="10320483" cy="4870663"/>
            <a:chOff x="1317335" y="1568817"/>
            <a:chExt cx="10320483" cy="4870663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1A489783-FE37-4BE3-AEB8-2000F2446D7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420" t="-5621" r="9129" b="-421"/>
            <a:stretch/>
          </p:blipFill>
          <p:spPr>
            <a:xfrm>
              <a:off x="1317335" y="2067976"/>
              <a:ext cx="10320483" cy="4371504"/>
            </a:xfrm>
            <a:prstGeom prst="rect">
              <a:avLst/>
            </a:prstGeom>
          </p:spPr>
        </p:pic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3C49B9AD-D017-46FB-8120-3C02737F6C74}"/>
                </a:ext>
              </a:extLst>
            </p:cNvPr>
            <p:cNvGrpSpPr/>
            <p:nvPr/>
          </p:nvGrpSpPr>
          <p:grpSpPr>
            <a:xfrm>
              <a:off x="4242085" y="2847187"/>
              <a:ext cx="4274206" cy="1107996"/>
              <a:chOff x="8706252" y="1905004"/>
              <a:chExt cx="4274206" cy="1107996"/>
            </a:xfrm>
          </p:grpSpPr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682532BC-F82C-4949-80F8-90B910C560AF}"/>
                  </a:ext>
                </a:extLst>
              </p:cNvPr>
              <p:cNvSpPr/>
              <p:nvPr/>
            </p:nvSpPr>
            <p:spPr>
              <a:xfrm>
                <a:off x="8706252" y="1905004"/>
                <a:ext cx="2323454" cy="110799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ko-KR" sz="6600" dirty="0">
                    <a:ln>
                      <a:solidFill>
                        <a:schemeClr val="tx1"/>
                      </a:solidFill>
                    </a:ln>
                    <a:solidFill>
                      <a:srgbClr val="7C001A"/>
                    </a:solidFill>
                    <a:latin typeface="Tmon몬소리OTF Black" panose="02000A03000000000000" pitchFamily="50" charset="-127"/>
                    <a:ea typeface="Tmon몬소리OTF Black" panose="02000A03000000000000" pitchFamily="50" charset="-127"/>
                  </a:rPr>
                  <a:t>18%</a:t>
                </a:r>
                <a:endParaRPr lang="ko-KR" altLang="en-US" sz="6600" dirty="0">
                  <a:solidFill>
                    <a:srgbClr val="7C001A"/>
                  </a:solidFill>
                </a:endParaRPr>
              </a:p>
            </p:txBody>
          </p: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69DD980A-420E-4947-8B98-EE4E6E70A120}"/>
                  </a:ext>
                </a:extLst>
              </p:cNvPr>
              <p:cNvSpPr/>
              <p:nvPr/>
            </p:nvSpPr>
            <p:spPr>
              <a:xfrm>
                <a:off x="10497086" y="1905004"/>
                <a:ext cx="2483372" cy="1107996"/>
              </a:xfrm>
              <a:prstGeom prst="rect">
                <a:avLst/>
              </a:prstGeom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txBody>
              <a:bodyPr wrap="none">
                <a:spAutoFit/>
              </a:bodyPr>
              <a:lstStyle/>
              <a:p>
                <a:r>
                  <a:rPr lang="ko-KR" altLang="en-US" sz="6600" dirty="0" err="1">
                    <a:latin typeface="Tmon몬소리OTF Black" panose="02000A03000000000000" pitchFamily="50" charset="-127"/>
                    <a:ea typeface="Tmon몬소리OTF Black" panose="02000A03000000000000" pitchFamily="50" charset="-127"/>
                  </a:rPr>
                  <a:t>임계값</a:t>
                </a:r>
                <a:endParaRPr lang="ko-KR" altLang="en-US" sz="6600" dirty="0"/>
              </a:p>
            </p:txBody>
          </p:sp>
        </p:grp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5C85D9DC-0EC8-40B7-9AD5-F0E87F620B3D}"/>
                </a:ext>
              </a:extLst>
            </p:cNvPr>
            <p:cNvGrpSpPr/>
            <p:nvPr/>
          </p:nvGrpSpPr>
          <p:grpSpPr>
            <a:xfrm>
              <a:off x="4135427" y="1568817"/>
              <a:ext cx="4448433" cy="1107996"/>
              <a:chOff x="8706253" y="1905004"/>
              <a:chExt cx="7978508" cy="1107996"/>
            </a:xfrm>
          </p:grpSpPr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16DDA8DC-678B-4365-8211-4F9EC4338484}"/>
                  </a:ext>
                </a:extLst>
              </p:cNvPr>
              <p:cNvSpPr/>
              <p:nvPr/>
            </p:nvSpPr>
            <p:spPr>
              <a:xfrm>
                <a:off x="8706253" y="1905004"/>
                <a:ext cx="4604299" cy="110799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ko-KR" sz="6600" dirty="0">
                    <a:ln>
                      <a:solidFill>
                        <a:schemeClr val="tx1"/>
                      </a:solidFill>
                    </a:ln>
                    <a:solidFill>
                      <a:srgbClr val="7C001A"/>
                    </a:solidFill>
                    <a:latin typeface="Tmon몬소리OTF Black" panose="02000A03000000000000" pitchFamily="50" charset="-127"/>
                    <a:ea typeface="Tmon몬소리OTF Black" panose="02000A03000000000000" pitchFamily="50" charset="-127"/>
                  </a:rPr>
                  <a:t>13%</a:t>
                </a:r>
                <a:endParaRPr lang="ko-KR" altLang="en-US" sz="6600" dirty="0">
                  <a:solidFill>
                    <a:srgbClr val="7C001A"/>
                  </a:solidFill>
                </a:endParaRPr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7C818E28-F287-463A-A0C7-927804DB7762}"/>
                  </a:ext>
                </a:extLst>
              </p:cNvPr>
              <p:cNvSpPr/>
              <p:nvPr/>
            </p:nvSpPr>
            <p:spPr>
              <a:xfrm>
                <a:off x="12230698" y="1905004"/>
                <a:ext cx="4454063" cy="1107996"/>
              </a:xfrm>
              <a:prstGeom prst="rect">
                <a:avLst/>
              </a:prstGeom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txBody>
              <a:bodyPr wrap="none">
                <a:spAutoFit/>
              </a:bodyPr>
              <a:lstStyle/>
              <a:p>
                <a:r>
                  <a:rPr lang="ko-KR" altLang="en-US" sz="6600" dirty="0">
                    <a:latin typeface="Tmon몬소리OTF Black" panose="02000A03000000000000" pitchFamily="50" charset="-127"/>
                    <a:ea typeface="Tmon몬소리OTF Black" panose="02000A03000000000000" pitchFamily="50" charset="-127"/>
                  </a:rPr>
                  <a:t>중간값</a:t>
                </a:r>
                <a:endParaRPr lang="ko-KR" altLang="en-US" sz="6600" dirty="0"/>
              </a:p>
            </p:txBody>
          </p:sp>
        </p:grp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9907E224-E92F-42DA-90F2-006EA0E63697}"/>
                </a:ext>
              </a:extLst>
            </p:cNvPr>
            <p:cNvGrpSpPr/>
            <p:nvPr/>
          </p:nvGrpSpPr>
          <p:grpSpPr>
            <a:xfrm>
              <a:off x="3780787" y="2067976"/>
              <a:ext cx="654910" cy="3815879"/>
              <a:chOff x="3780787" y="1319246"/>
              <a:chExt cx="654910" cy="4548427"/>
            </a:xfrm>
          </p:grpSpPr>
          <p:cxnSp>
            <p:nvCxnSpPr>
              <p:cNvPr id="25" name="직선 연결선 24">
                <a:extLst>
                  <a:ext uri="{FF2B5EF4-FFF2-40B4-BE49-F238E27FC236}">
                    <a16:creationId xmlns:a16="http://schemas.microsoft.com/office/drawing/2014/main" id="{00D55F56-B1B9-4A0A-AB60-62D8F4DD51C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80787" y="1319246"/>
                <a:ext cx="0" cy="4548427"/>
              </a:xfrm>
              <a:prstGeom prst="line">
                <a:avLst/>
              </a:prstGeom>
              <a:ln w="38100">
                <a:prstDash val="sysDot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" name="직선 연결선 31">
                <a:extLst>
                  <a:ext uri="{FF2B5EF4-FFF2-40B4-BE49-F238E27FC236}">
                    <a16:creationId xmlns:a16="http://schemas.microsoft.com/office/drawing/2014/main" id="{EDEE4F6C-1737-4F4F-9978-44A5848A233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780787" y="1329939"/>
                <a:ext cx="654910" cy="0"/>
              </a:xfrm>
              <a:prstGeom prst="line">
                <a:avLst/>
              </a:prstGeom>
              <a:ln w="38100">
                <a:prstDash val="sysDot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1D019F79-9CD5-4C20-9C35-441BEFB34848}"/>
                </a:ext>
              </a:extLst>
            </p:cNvPr>
            <p:cNvGrpSpPr/>
            <p:nvPr/>
          </p:nvGrpSpPr>
          <p:grpSpPr>
            <a:xfrm>
              <a:off x="4241132" y="3393911"/>
              <a:ext cx="244627" cy="2489944"/>
              <a:chOff x="4242085" y="2348238"/>
              <a:chExt cx="236357" cy="3466618"/>
            </a:xfrm>
          </p:grpSpPr>
          <p:cxnSp>
            <p:nvCxnSpPr>
              <p:cNvPr id="24" name="직선 연결선 23">
                <a:extLst>
                  <a:ext uri="{FF2B5EF4-FFF2-40B4-BE49-F238E27FC236}">
                    <a16:creationId xmlns:a16="http://schemas.microsoft.com/office/drawing/2014/main" id="{E424E937-CCEA-4AAD-8A09-F7F4033A288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42085" y="2348238"/>
                <a:ext cx="0" cy="3466618"/>
              </a:xfrm>
              <a:prstGeom prst="line">
                <a:avLst/>
              </a:prstGeom>
              <a:ln w="38100">
                <a:prstDash val="sysDot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직선 연결선 33">
                <a:extLst>
                  <a:ext uri="{FF2B5EF4-FFF2-40B4-BE49-F238E27FC236}">
                    <a16:creationId xmlns:a16="http://schemas.microsoft.com/office/drawing/2014/main" id="{66DDB0E7-C09E-4C5C-9226-04A1426A975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242085" y="2358932"/>
                <a:ext cx="236357" cy="3063"/>
              </a:xfrm>
              <a:prstGeom prst="line">
                <a:avLst/>
              </a:prstGeom>
              <a:ln w="38100">
                <a:prstDash val="sysDot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5C74797-81A0-4D72-88F5-496B468C2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CD5F2-8070-4851-9D80-189DC87470CB}" type="slidenum">
              <a:rPr lang="ko-KR" altLang="en-US" smtClean="0"/>
              <a:t>32</a:t>
            </a:fld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70FB7EE-62FC-449C-84BD-4EB784C5A32A}"/>
              </a:ext>
            </a:extLst>
          </p:cNvPr>
          <p:cNvSpPr/>
          <p:nvPr/>
        </p:nvSpPr>
        <p:spPr>
          <a:xfrm>
            <a:off x="288758" y="296779"/>
            <a:ext cx="11598442" cy="62644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35429E-34A1-4AEF-AF1B-B2DDE75EBCFE}"/>
              </a:ext>
            </a:extLst>
          </p:cNvPr>
          <p:cNvSpPr txBox="1"/>
          <p:nvPr/>
        </p:nvSpPr>
        <p:spPr>
          <a:xfrm>
            <a:off x="349482" y="539936"/>
            <a:ext cx="2726227" cy="23083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69850" prst="divot"/>
            </a:sp3d>
          </a:bodyPr>
          <a:lstStyle/>
          <a:p>
            <a:r>
              <a:rPr lang="ko-KR" altLang="en-US" sz="7200" dirty="0"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유해도</a:t>
            </a:r>
            <a:endParaRPr lang="en-US" altLang="ko-KR" sz="7200" dirty="0">
              <a:latin typeface="Tmon몬소리OTF Black" panose="02000A03000000000000" pitchFamily="50" charset="-127"/>
              <a:ea typeface="Tmon몬소리OTF Black" panose="02000A03000000000000" pitchFamily="50" charset="-127"/>
            </a:endParaRPr>
          </a:p>
          <a:p>
            <a:r>
              <a:rPr lang="ko-KR" altLang="en-US" sz="7200" dirty="0">
                <a:effectLst/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산출</a:t>
            </a:r>
            <a:endParaRPr lang="en-US" altLang="ko-KR" sz="7200" dirty="0">
              <a:effectLst/>
              <a:latin typeface="Tmon몬소리OTF Black" panose="02000A03000000000000" pitchFamily="50" charset="-127"/>
              <a:ea typeface="Tmon몬소리OTF Black" panose="02000A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697105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5C74797-81A0-4D72-88F5-496B468C2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CD5F2-8070-4851-9D80-189DC87470CB}" type="slidenum">
              <a:rPr lang="ko-KR" altLang="en-US" smtClean="0"/>
              <a:t>33</a:t>
            </a:fld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702B54-4CBF-4335-91AB-45C54C8F794F}"/>
              </a:ext>
            </a:extLst>
          </p:cNvPr>
          <p:cNvSpPr txBox="1"/>
          <p:nvPr/>
        </p:nvSpPr>
        <p:spPr>
          <a:xfrm>
            <a:off x="349482" y="539936"/>
            <a:ext cx="11004317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69850" prst="divot"/>
            </a:sp3d>
          </a:bodyPr>
          <a:lstStyle/>
          <a:p>
            <a:r>
              <a:rPr lang="ko-KR" altLang="en-US" sz="7200" dirty="0">
                <a:effectLst/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시연 및 데모 페이지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70FB7EE-62FC-449C-84BD-4EB784C5A32A}"/>
              </a:ext>
            </a:extLst>
          </p:cNvPr>
          <p:cNvSpPr/>
          <p:nvPr/>
        </p:nvSpPr>
        <p:spPr>
          <a:xfrm>
            <a:off x="349482" y="308912"/>
            <a:ext cx="11598442" cy="62644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hlinkClick r:id="rId2"/>
            <a:extLst>
              <a:ext uri="{FF2B5EF4-FFF2-40B4-BE49-F238E27FC236}">
                <a16:creationId xmlns:a16="http://schemas.microsoft.com/office/drawing/2014/main" id="{874AAA17-5180-45EA-9829-5481B6BA5AA0}"/>
              </a:ext>
            </a:extLst>
          </p:cNvPr>
          <p:cNvSpPr/>
          <p:nvPr/>
        </p:nvSpPr>
        <p:spPr>
          <a:xfrm>
            <a:off x="1585620" y="3879532"/>
            <a:ext cx="9424384" cy="480677"/>
          </a:xfrm>
          <a:prstGeom prst="rect">
            <a:avLst/>
          </a:prstGeom>
          <a:solidFill>
            <a:srgbClr val="7C001A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http://150.95.153.18:8000/</a:t>
            </a:r>
            <a:endParaRPr lang="ko-KR" altLang="en-US" sz="2800" dirty="0">
              <a:solidFill>
                <a:schemeClr val="bg1"/>
              </a:solidFill>
              <a:latin typeface="Tmon몬소리OTF Black" panose="02000A03000000000000" pitchFamily="50" charset="-127"/>
              <a:ea typeface="Tmon몬소리OTF Black" panose="02000A03000000000000" pitchFamily="50" charset="-127"/>
            </a:endParaRPr>
          </a:p>
        </p:txBody>
      </p:sp>
      <p:sp>
        <p:nvSpPr>
          <p:cNvPr id="6" name="직사각형 5">
            <a:hlinkClick r:id="rId2"/>
            <a:extLst>
              <a:ext uri="{FF2B5EF4-FFF2-40B4-BE49-F238E27FC236}">
                <a16:creationId xmlns:a16="http://schemas.microsoft.com/office/drawing/2014/main" id="{874AAA17-5180-45EA-9829-5481B6BA5AA0}"/>
              </a:ext>
            </a:extLst>
          </p:cNvPr>
          <p:cNvSpPr/>
          <p:nvPr/>
        </p:nvSpPr>
        <p:spPr>
          <a:xfrm>
            <a:off x="1585620" y="3227184"/>
            <a:ext cx="9424384" cy="591959"/>
          </a:xfrm>
          <a:prstGeom prst="rect">
            <a:avLst/>
          </a:prstGeom>
          <a:solidFill>
            <a:srgbClr val="7C001A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https://chrome.google.com/webstore/search/Cyberaffiti</a:t>
            </a:r>
            <a:endParaRPr lang="ko-KR" altLang="en-US" sz="2800" dirty="0">
              <a:solidFill>
                <a:schemeClr val="bg1"/>
              </a:solidFill>
              <a:latin typeface="Tmon몬소리OTF Black" panose="02000A03000000000000" pitchFamily="50" charset="-127"/>
              <a:ea typeface="Tmon몬소리OTF Black" panose="02000A03000000000000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3A2BA95-9003-4438-A7E0-30FE73118885}"/>
              </a:ext>
            </a:extLst>
          </p:cNvPr>
          <p:cNvGrpSpPr/>
          <p:nvPr/>
        </p:nvGrpSpPr>
        <p:grpSpPr>
          <a:xfrm>
            <a:off x="1713820" y="2631547"/>
            <a:ext cx="8621485" cy="152674"/>
            <a:chOff x="1748154" y="2279097"/>
            <a:chExt cx="8621485" cy="152674"/>
          </a:xfrm>
        </p:grpSpPr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72AF59EC-FB52-467D-9EAB-32C66C2D7635}"/>
                </a:ext>
              </a:extLst>
            </p:cNvPr>
            <p:cNvCxnSpPr>
              <a:cxnSpLocks/>
            </p:cNvCxnSpPr>
            <p:nvPr/>
          </p:nvCxnSpPr>
          <p:spPr>
            <a:xfrm>
              <a:off x="1748154" y="2370148"/>
              <a:ext cx="8621485" cy="0"/>
            </a:xfrm>
            <a:prstGeom prst="line">
              <a:avLst/>
            </a:prstGeom>
            <a:ln>
              <a:solidFill>
                <a:srgbClr val="7C001A"/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" name="다이아몬드 8">
              <a:extLst>
                <a:ext uri="{FF2B5EF4-FFF2-40B4-BE49-F238E27FC236}">
                  <a16:creationId xmlns:a16="http://schemas.microsoft.com/office/drawing/2014/main" id="{C454A59E-71BB-4DCF-9286-5A30A65AF748}"/>
                </a:ext>
              </a:extLst>
            </p:cNvPr>
            <p:cNvSpPr/>
            <p:nvPr/>
          </p:nvSpPr>
          <p:spPr>
            <a:xfrm>
              <a:off x="5943326" y="2279097"/>
              <a:ext cx="152674" cy="152674"/>
            </a:xfrm>
            <a:prstGeom prst="diamond">
              <a:avLst/>
            </a:prstGeom>
            <a:solidFill>
              <a:srgbClr val="7C001A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ADE0338-3702-4ED7-A9D5-275251F9929E}"/>
              </a:ext>
            </a:extLst>
          </p:cNvPr>
          <p:cNvCxnSpPr>
            <a:cxnSpLocks/>
          </p:cNvCxnSpPr>
          <p:nvPr/>
        </p:nvCxnSpPr>
        <p:spPr>
          <a:xfrm>
            <a:off x="2241930" y="3797005"/>
            <a:ext cx="8621485" cy="0"/>
          </a:xfrm>
          <a:prstGeom prst="line">
            <a:avLst/>
          </a:prstGeom>
          <a:ln>
            <a:solidFill>
              <a:srgbClr val="7C001A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다이아몬드 11">
            <a:extLst>
              <a:ext uri="{FF2B5EF4-FFF2-40B4-BE49-F238E27FC236}">
                <a16:creationId xmlns:a16="http://schemas.microsoft.com/office/drawing/2014/main" id="{4E00FA8C-84DD-4EB1-9200-B697A428F201}"/>
              </a:ext>
            </a:extLst>
          </p:cNvPr>
          <p:cNvSpPr/>
          <p:nvPr/>
        </p:nvSpPr>
        <p:spPr>
          <a:xfrm>
            <a:off x="6437102" y="3705954"/>
            <a:ext cx="152674" cy="152674"/>
          </a:xfrm>
          <a:prstGeom prst="diamond">
            <a:avLst/>
          </a:prstGeom>
          <a:solidFill>
            <a:srgbClr val="7C001A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CBE68FD5-7437-4B45-A09A-BA6CD43B94C0}"/>
              </a:ext>
            </a:extLst>
          </p:cNvPr>
          <p:cNvGrpSpPr/>
          <p:nvPr/>
        </p:nvGrpSpPr>
        <p:grpSpPr>
          <a:xfrm>
            <a:off x="1750923" y="4780361"/>
            <a:ext cx="8621485" cy="152674"/>
            <a:chOff x="1748154" y="2279097"/>
            <a:chExt cx="8621485" cy="152674"/>
          </a:xfrm>
        </p:grpSpPr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2DC4470F-FE0D-4FF1-80E3-376F4651591C}"/>
                </a:ext>
              </a:extLst>
            </p:cNvPr>
            <p:cNvCxnSpPr>
              <a:cxnSpLocks/>
            </p:cNvCxnSpPr>
            <p:nvPr/>
          </p:nvCxnSpPr>
          <p:spPr>
            <a:xfrm>
              <a:off x="1748154" y="2370148"/>
              <a:ext cx="8621485" cy="0"/>
            </a:xfrm>
            <a:prstGeom prst="line">
              <a:avLst/>
            </a:prstGeom>
            <a:ln>
              <a:solidFill>
                <a:srgbClr val="7C001A"/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6" name="다이아몬드 15">
              <a:extLst>
                <a:ext uri="{FF2B5EF4-FFF2-40B4-BE49-F238E27FC236}">
                  <a16:creationId xmlns:a16="http://schemas.microsoft.com/office/drawing/2014/main" id="{6D2EF36D-CD42-458D-B9E2-38BF985F248D}"/>
                </a:ext>
              </a:extLst>
            </p:cNvPr>
            <p:cNvSpPr/>
            <p:nvPr/>
          </p:nvSpPr>
          <p:spPr>
            <a:xfrm>
              <a:off x="5943326" y="2279097"/>
              <a:ext cx="152674" cy="152674"/>
            </a:xfrm>
            <a:prstGeom prst="diamond">
              <a:avLst/>
            </a:prstGeom>
            <a:solidFill>
              <a:srgbClr val="7C001A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8606060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9CC66C86-D4AC-4129-B45E-AE4A7A7564DB}"/>
              </a:ext>
            </a:extLst>
          </p:cNvPr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7C00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8DAFBB9-ABC4-4A9C-B835-BF5B3F9229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68379" y="1729371"/>
            <a:ext cx="9144000" cy="2387600"/>
          </a:xfrm>
          <a:ln>
            <a:solidFill>
              <a:schemeClr val="bg2">
                <a:alpha val="0"/>
              </a:schemeClr>
            </a:solidFill>
          </a:ln>
        </p:spPr>
        <p:txBody>
          <a:bodyPr>
            <a:noAutofit/>
          </a:bodyPr>
          <a:lstStyle/>
          <a:p>
            <a:r>
              <a:rPr lang="en-US" altLang="ko-KR" sz="166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QnA</a:t>
            </a:r>
            <a:endParaRPr lang="ko-KR" altLang="en-US" sz="96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9E80679-8CC2-43E8-AF28-0B76471E0A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16643"/>
            <a:ext cx="9144000" cy="1655762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sz="6600" dirty="0">
                <a:solidFill>
                  <a:schemeClr val="bg1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경청해 주셔서 감사합니다</a:t>
            </a:r>
            <a:endParaRPr lang="en-US" altLang="ko-KR" sz="6600" dirty="0">
              <a:solidFill>
                <a:schemeClr val="bg1"/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  <a:p>
            <a:r>
              <a:rPr lang="en-US" altLang="ko-KR" sz="6600" dirty="0">
                <a:solidFill>
                  <a:schemeClr val="bg1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  <a:sym typeface="Wingdings" panose="05000000000000000000" pitchFamily="2" charset="2"/>
              </a:rPr>
              <a:t></a:t>
            </a:r>
            <a:endParaRPr lang="ko-KR" altLang="en-US" sz="6600" dirty="0">
              <a:solidFill>
                <a:schemeClr val="bg1"/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D33AE34-CE73-4A46-886A-9AA61D8A0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CD5F2-8070-4851-9D80-189DC87470CB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17845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90600" y="-1325563"/>
            <a:ext cx="10515600" cy="1325563"/>
          </a:xfrm>
        </p:spPr>
        <p:txBody>
          <a:bodyPr/>
          <a:lstStyle/>
          <a:p>
            <a:r>
              <a:rPr lang="ko-KR" altLang="en-US" dirty="0"/>
              <a:t>소개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01688" y="7449185"/>
            <a:ext cx="10515600" cy="4351338"/>
          </a:xfrm>
        </p:spPr>
        <p:txBody>
          <a:bodyPr/>
          <a:lstStyle/>
          <a:p>
            <a:r>
              <a:rPr lang="en-US" altLang="ko-KR" dirty="0" err="1"/>
              <a:t>Cybraffiti</a:t>
            </a:r>
            <a:r>
              <a:rPr lang="ko-KR" altLang="en-US" dirty="0"/>
              <a:t>는 유해한 인터넷 방송 </a:t>
            </a:r>
            <a:r>
              <a:rPr lang="ko-KR" altLang="en-US" dirty="0" err="1"/>
              <a:t>컨텐츠를</a:t>
            </a:r>
            <a:r>
              <a:rPr lang="ko-KR" altLang="en-US" dirty="0"/>
              <a:t> 탐지하여 차단해주는 지능형 시스템입니다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10</a:t>
            </a:r>
            <a:r>
              <a:rPr lang="ko-KR" altLang="en-US" dirty="0"/>
              <a:t>대 청소년들의 하루 평균 인터넷 방송 시청시간 </a:t>
            </a:r>
            <a:r>
              <a:rPr lang="en-US" altLang="ko-KR" dirty="0"/>
              <a:t>2</a:t>
            </a:r>
            <a:r>
              <a:rPr lang="ko-KR" altLang="en-US" dirty="0"/>
              <a:t>시간</a:t>
            </a:r>
            <a:r>
              <a:rPr lang="en-US" altLang="ko-KR" dirty="0"/>
              <a:t>, </a:t>
            </a:r>
            <a:r>
              <a:rPr lang="ko-KR" altLang="en-US" dirty="0"/>
              <a:t>청소년 </a:t>
            </a:r>
            <a:r>
              <a:rPr lang="en-US" altLang="ko-KR" dirty="0"/>
              <a:t>10</a:t>
            </a:r>
            <a:r>
              <a:rPr lang="ko-KR" altLang="en-US" dirty="0"/>
              <a:t>명중 </a:t>
            </a:r>
            <a:r>
              <a:rPr lang="en-US" altLang="ko-KR" dirty="0"/>
              <a:t>1</a:t>
            </a:r>
            <a:r>
              <a:rPr lang="ko-KR" altLang="en-US" dirty="0"/>
              <a:t>명은 개인 방송을 시청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C8E55DC-00D1-4864-A929-9A4963D31726}"/>
              </a:ext>
            </a:extLst>
          </p:cNvPr>
          <p:cNvSpPr/>
          <p:nvPr/>
        </p:nvSpPr>
        <p:spPr>
          <a:xfrm>
            <a:off x="288758" y="296779"/>
            <a:ext cx="11598442" cy="62644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EB7F11E4-64DA-43FC-9B87-046804CCF377}"/>
              </a:ext>
            </a:extLst>
          </p:cNvPr>
          <p:cNvGrpSpPr/>
          <p:nvPr/>
        </p:nvGrpSpPr>
        <p:grpSpPr>
          <a:xfrm>
            <a:off x="2540652" y="1870235"/>
            <a:ext cx="3386814" cy="1126013"/>
            <a:chOff x="2540652" y="1870235"/>
            <a:chExt cx="3386814" cy="1126013"/>
          </a:xfrm>
        </p:grpSpPr>
        <p:pic>
          <p:nvPicPr>
            <p:cNvPr id="6" name="그래픽 5">
              <a:extLst>
                <a:ext uri="{FF2B5EF4-FFF2-40B4-BE49-F238E27FC236}">
                  <a16:creationId xmlns:a16="http://schemas.microsoft.com/office/drawing/2014/main" id="{45A718DF-7A9F-4E26-875D-DB935A82C5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798528" y="1870235"/>
              <a:ext cx="1128938" cy="1126013"/>
            </a:xfrm>
            <a:prstGeom prst="rect">
              <a:avLst/>
            </a:prstGeom>
          </p:spPr>
        </p:pic>
        <p:pic>
          <p:nvPicPr>
            <p:cNvPr id="19" name="그래픽 18">
              <a:extLst>
                <a:ext uri="{FF2B5EF4-FFF2-40B4-BE49-F238E27FC236}">
                  <a16:creationId xmlns:a16="http://schemas.microsoft.com/office/drawing/2014/main" id="{5C8CDA57-7CAF-4FF1-A7F9-F532341FC65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669590" y="1870235"/>
              <a:ext cx="1128938" cy="1126013"/>
            </a:xfrm>
            <a:prstGeom prst="rect">
              <a:avLst/>
            </a:prstGeom>
          </p:spPr>
        </p:pic>
        <p:pic>
          <p:nvPicPr>
            <p:cNvPr id="20" name="그래픽 19">
              <a:extLst>
                <a:ext uri="{FF2B5EF4-FFF2-40B4-BE49-F238E27FC236}">
                  <a16:creationId xmlns:a16="http://schemas.microsoft.com/office/drawing/2014/main" id="{CCE1A498-4E9B-4A56-8CCF-66E670111E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540652" y="1870235"/>
              <a:ext cx="1128938" cy="1126013"/>
            </a:xfrm>
            <a:prstGeom prst="rect">
              <a:avLst/>
            </a:prstGeom>
          </p:spPr>
        </p:pic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43709AA1-9FF1-4FBA-90AA-A103B3FA4DA7}"/>
              </a:ext>
            </a:extLst>
          </p:cNvPr>
          <p:cNvGrpSpPr/>
          <p:nvPr/>
        </p:nvGrpSpPr>
        <p:grpSpPr>
          <a:xfrm>
            <a:off x="2540652" y="4404196"/>
            <a:ext cx="3386814" cy="1126013"/>
            <a:chOff x="2540652" y="1870235"/>
            <a:chExt cx="3386814" cy="1126013"/>
          </a:xfrm>
        </p:grpSpPr>
        <p:pic>
          <p:nvPicPr>
            <p:cNvPr id="32" name="그래픽 31">
              <a:extLst>
                <a:ext uri="{FF2B5EF4-FFF2-40B4-BE49-F238E27FC236}">
                  <a16:creationId xmlns:a16="http://schemas.microsoft.com/office/drawing/2014/main" id="{DA42FAFB-31C5-4A4A-8658-7C56B5D0904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798528" y="1870235"/>
              <a:ext cx="1128938" cy="1126013"/>
            </a:xfrm>
            <a:prstGeom prst="rect">
              <a:avLst/>
            </a:prstGeom>
          </p:spPr>
        </p:pic>
        <p:pic>
          <p:nvPicPr>
            <p:cNvPr id="33" name="그래픽 32">
              <a:extLst>
                <a:ext uri="{FF2B5EF4-FFF2-40B4-BE49-F238E27FC236}">
                  <a16:creationId xmlns:a16="http://schemas.microsoft.com/office/drawing/2014/main" id="{3DC17CF6-CA8A-4D95-A487-59C7F7D5E3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669590" y="1870235"/>
              <a:ext cx="1128938" cy="1126013"/>
            </a:xfrm>
            <a:prstGeom prst="rect">
              <a:avLst/>
            </a:prstGeom>
          </p:spPr>
        </p:pic>
        <p:pic>
          <p:nvPicPr>
            <p:cNvPr id="34" name="그래픽 33">
              <a:extLst>
                <a:ext uri="{FF2B5EF4-FFF2-40B4-BE49-F238E27FC236}">
                  <a16:creationId xmlns:a16="http://schemas.microsoft.com/office/drawing/2014/main" id="{67CD7CF9-46F9-4A55-9399-DCCDACD11A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540652" y="1870235"/>
              <a:ext cx="1128938" cy="1126013"/>
            </a:xfrm>
            <a:prstGeom prst="rect">
              <a:avLst/>
            </a:prstGeom>
          </p:spPr>
        </p:pic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18A7D98-F527-499A-9922-801E04CC1C31}"/>
              </a:ext>
            </a:extLst>
          </p:cNvPr>
          <p:cNvGrpSpPr/>
          <p:nvPr/>
        </p:nvGrpSpPr>
        <p:grpSpPr>
          <a:xfrm>
            <a:off x="1932865" y="2251235"/>
            <a:ext cx="8810611" cy="3067525"/>
            <a:chOff x="1932865" y="2251235"/>
            <a:chExt cx="8810611" cy="3067525"/>
          </a:xfrm>
        </p:grpSpPr>
        <p:pic>
          <p:nvPicPr>
            <p:cNvPr id="29" name="그래픽 28">
              <a:extLst>
                <a:ext uri="{FF2B5EF4-FFF2-40B4-BE49-F238E27FC236}">
                  <a16:creationId xmlns:a16="http://schemas.microsoft.com/office/drawing/2014/main" id="{C6912EF1-4E0D-488B-BC78-E96EC8ABCC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187750" y="3106142"/>
              <a:ext cx="1128938" cy="1126013"/>
            </a:xfrm>
            <a:prstGeom prst="rect">
              <a:avLst/>
            </a:prstGeom>
          </p:spPr>
        </p:pic>
        <p:pic>
          <p:nvPicPr>
            <p:cNvPr id="30" name="그래픽 29">
              <a:extLst>
                <a:ext uri="{FF2B5EF4-FFF2-40B4-BE49-F238E27FC236}">
                  <a16:creationId xmlns:a16="http://schemas.microsoft.com/office/drawing/2014/main" id="{C4E1C0CA-3AD7-4867-BDE2-B3B06A3E980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058812" y="3106142"/>
              <a:ext cx="1128938" cy="1126013"/>
            </a:xfrm>
            <a:prstGeom prst="rect">
              <a:avLst/>
            </a:prstGeom>
          </p:spPr>
        </p:pic>
        <p:pic>
          <p:nvPicPr>
            <p:cNvPr id="35" name="그래픽 34">
              <a:extLst>
                <a:ext uri="{FF2B5EF4-FFF2-40B4-BE49-F238E27FC236}">
                  <a16:creationId xmlns:a16="http://schemas.microsoft.com/office/drawing/2014/main" id="{E71D5C38-85B2-44ED-B391-90F5B6C9AE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932865" y="3115707"/>
              <a:ext cx="1128938" cy="1126013"/>
            </a:xfrm>
            <a:prstGeom prst="rect">
              <a:avLst/>
            </a:prstGeom>
          </p:spPr>
        </p:pic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65176483-B5A3-4890-83EA-F4E38467A855}"/>
                </a:ext>
              </a:extLst>
            </p:cNvPr>
            <p:cNvGrpSpPr/>
            <p:nvPr/>
          </p:nvGrpSpPr>
          <p:grpSpPr>
            <a:xfrm>
              <a:off x="5316688" y="2251235"/>
              <a:ext cx="5426788" cy="3067525"/>
              <a:chOff x="5316688" y="2251235"/>
              <a:chExt cx="5426788" cy="3067525"/>
            </a:xfrm>
          </p:grpSpPr>
          <p:pic>
            <p:nvPicPr>
              <p:cNvPr id="28" name="그래픽 27">
                <a:extLst>
                  <a:ext uri="{FF2B5EF4-FFF2-40B4-BE49-F238E27FC236}">
                    <a16:creationId xmlns:a16="http://schemas.microsoft.com/office/drawing/2014/main" id="{7348A950-5BF7-4758-9DB2-C4E2099D31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5316688" y="3106142"/>
                <a:ext cx="1128938" cy="1126013"/>
              </a:xfrm>
              <a:prstGeom prst="rect">
                <a:avLst/>
              </a:prstGeom>
            </p:spPr>
          </p:pic>
          <p:sp>
            <p:nvSpPr>
              <p:cNvPr id="11" name="설명선: 굽은 선 10">
                <a:extLst>
                  <a:ext uri="{FF2B5EF4-FFF2-40B4-BE49-F238E27FC236}">
                    <a16:creationId xmlns:a16="http://schemas.microsoft.com/office/drawing/2014/main" id="{77A67092-C6CA-49DE-A9B1-936F3FE7F902}"/>
                  </a:ext>
                </a:extLst>
              </p:cNvPr>
              <p:cNvSpPr/>
              <p:nvPr/>
            </p:nvSpPr>
            <p:spPr>
              <a:xfrm>
                <a:off x="7174759" y="2251235"/>
                <a:ext cx="3568717" cy="3067525"/>
              </a:xfrm>
              <a:prstGeom prst="borderCallout2">
                <a:avLst>
                  <a:gd name="adj1" fmla="val 18750"/>
                  <a:gd name="adj2" fmla="val -8333"/>
                  <a:gd name="adj3" fmla="val 18750"/>
                  <a:gd name="adj4" fmla="val -16667"/>
                  <a:gd name="adj5" fmla="val 37772"/>
                  <a:gd name="adj6" fmla="val -29712"/>
                </a:avLst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4400" dirty="0">
                    <a:latin typeface="타이포_쌍문동 B" panose="02020803020101020101" pitchFamily="18" charset="-127"/>
                    <a:ea typeface="타이포_쌍문동 B" panose="02020803020101020101" pitchFamily="18" charset="-127"/>
                  </a:rPr>
                  <a:t>10</a:t>
                </a:r>
                <a:r>
                  <a:rPr lang="ko-KR" altLang="en-US" sz="4400" dirty="0">
                    <a:latin typeface="타이포_쌍문동 B" panose="02020803020101020101" pitchFamily="18" charset="-127"/>
                    <a:ea typeface="타이포_쌍문동 B" panose="02020803020101020101" pitchFamily="18" charset="-127"/>
                  </a:rPr>
                  <a:t>대 청소년 </a:t>
                </a:r>
                <a:endParaRPr lang="en-US" altLang="ko-KR" sz="4400" dirty="0">
                  <a:latin typeface="타이포_쌍문동 B" panose="02020803020101020101" pitchFamily="18" charset="-127"/>
                  <a:ea typeface="타이포_쌍문동 B" panose="02020803020101020101" pitchFamily="18" charset="-127"/>
                </a:endParaRPr>
              </a:p>
              <a:p>
                <a:pPr algn="ctr"/>
                <a:r>
                  <a:rPr lang="en-US" altLang="ko-KR" sz="4400" dirty="0">
                    <a:latin typeface="타이포_쌍문동 B" panose="02020803020101020101" pitchFamily="18" charset="-127"/>
                    <a:ea typeface="타이포_쌍문동 B" panose="02020803020101020101" pitchFamily="18" charset="-127"/>
                  </a:rPr>
                  <a:t>10</a:t>
                </a:r>
                <a:r>
                  <a:rPr lang="ko-KR" altLang="en-US" sz="4400" dirty="0">
                    <a:latin typeface="타이포_쌍문동 B" panose="02020803020101020101" pitchFamily="18" charset="-127"/>
                    <a:ea typeface="타이포_쌍문동 B" panose="02020803020101020101" pitchFamily="18" charset="-127"/>
                  </a:rPr>
                  <a:t>명 중</a:t>
                </a:r>
                <a:r>
                  <a:rPr lang="en-US" altLang="ko-KR" sz="4400" dirty="0">
                    <a:latin typeface="타이포_쌍문동 B" panose="02020803020101020101" pitchFamily="18" charset="-127"/>
                    <a:ea typeface="타이포_쌍문동 B" panose="02020803020101020101" pitchFamily="18" charset="-127"/>
                  </a:rPr>
                  <a:t> 1</a:t>
                </a:r>
                <a:r>
                  <a:rPr lang="ko-KR" altLang="en-US" sz="4400" dirty="0">
                    <a:latin typeface="타이포_쌍문동 B" panose="02020803020101020101" pitchFamily="18" charset="-127"/>
                    <a:ea typeface="타이포_쌍문동 B" panose="02020803020101020101" pitchFamily="18" charset="-127"/>
                  </a:rPr>
                  <a:t>명</a:t>
                </a:r>
                <a:endParaRPr lang="en-US" altLang="ko-KR" sz="4400" dirty="0">
                  <a:latin typeface="타이포_쌍문동 B" panose="02020803020101020101" pitchFamily="18" charset="-127"/>
                  <a:ea typeface="타이포_쌍문동 B" panose="02020803020101020101" pitchFamily="18" charset="-127"/>
                </a:endParaRPr>
              </a:p>
              <a:p>
                <a:pPr algn="ctr"/>
                <a:r>
                  <a:rPr lang="ko-KR" altLang="en-US" sz="4400" dirty="0">
                    <a:latin typeface="타이포_쌍문동 B" panose="02020803020101020101" pitchFamily="18" charset="-127"/>
                    <a:ea typeface="타이포_쌍문동 B" panose="02020803020101020101" pitchFamily="18" charset="-127"/>
                  </a:rPr>
                  <a:t>인터넷 방송</a:t>
                </a:r>
                <a:endParaRPr lang="en-US" altLang="ko-KR" sz="4400" dirty="0">
                  <a:latin typeface="타이포_쌍문동 B" panose="02020803020101020101" pitchFamily="18" charset="-127"/>
                  <a:ea typeface="타이포_쌍문동 B" panose="02020803020101020101" pitchFamily="18" charset="-127"/>
                </a:endParaRPr>
              </a:p>
              <a:p>
                <a:pPr algn="ctr"/>
                <a:r>
                  <a:rPr lang="ko-KR" altLang="en-US" sz="4400" dirty="0">
                    <a:latin typeface="타이포_쌍문동 B" panose="02020803020101020101" pitchFamily="18" charset="-127"/>
                    <a:ea typeface="타이포_쌍문동 B" panose="02020803020101020101" pitchFamily="18" charset="-127"/>
                  </a:rPr>
                  <a:t>시청</a:t>
                </a:r>
                <a:endParaRPr lang="en-US" altLang="ko-KR" sz="4400" dirty="0">
                  <a:latin typeface="타이포_쌍문동 B" panose="02020803020101020101" pitchFamily="18" charset="-127"/>
                  <a:ea typeface="타이포_쌍문동 B" panose="02020803020101020101" pitchFamily="18" charset="-127"/>
                </a:endParaRPr>
              </a:p>
            </p:txBody>
          </p:sp>
        </p:grp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4134070C-FE1A-4B28-8E32-7146CF6FFBEA}"/>
              </a:ext>
            </a:extLst>
          </p:cNvPr>
          <p:cNvSpPr txBox="1"/>
          <p:nvPr/>
        </p:nvSpPr>
        <p:spPr>
          <a:xfrm>
            <a:off x="349483" y="539936"/>
            <a:ext cx="3223312" cy="1200329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rig="threePt" dir="t"/>
          </a:scene3d>
          <a:sp3d>
            <a:bevelT prst="relaxedInset"/>
          </a:sp3d>
        </p:spPr>
        <p:txBody>
          <a:bodyPr wrap="square" rtlCol="0">
            <a:spAutoFit/>
            <a:sp3d extrusionH="57150">
              <a:bevelT w="69850" h="69850" prst="divot"/>
            </a:sp3d>
          </a:bodyPr>
          <a:lstStyle/>
          <a:p>
            <a:r>
              <a:rPr lang="ko-KR" altLang="en-US" sz="7200" dirty="0">
                <a:effectLst/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필요성</a:t>
            </a: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8414264F-6184-4CA7-9D18-E0D4755DC5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CD5F2-8070-4851-9D80-189DC87470CB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69739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90600" y="-1325563"/>
            <a:ext cx="10515600" cy="1325563"/>
          </a:xfrm>
        </p:spPr>
        <p:txBody>
          <a:bodyPr/>
          <a:lstStyle/>
          <a:p>
            <a:r>
              <a:rPr lang="ko-KR" altLang="en-US" dirty="0"/>
              <a:t>소개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01688" y="7449185"/>
            <a:ext cx="10515600" cy="4351338"/>
          </a:xfrm>
        </p:spPr>
        <p:txBody>
          <a:bodyPr/>
          <a:lstStyle/>
          <a:p>
            <a:r>
              <a:rPr lang="en-US" altLang="ko-KR" dirty="0" err="1"/>
              <a:t>Cybraffiti</a:t>
            </a:r>
            <a:r>
              <a:rPr lang="ko-KR" altLang="en-US" dirty="0"/>
              <a:t>는 유해한 인터넷 방송 </a:t>
            </a:r>
            <a:r>
              <a:rPr lang="ko-KR" altLang="en-US" dirty="0" err="1"/>
              <a:t>컨텐츠를</a:t>
            </a:r>
            <a:r>
              <a:rPr lang="ko-KR" altLang="en-US" dirty="0"/>
              <a:t> 탐지하여 차단해주는 지능형 시스템입니다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10</a:t>
            </a:r>
            <a:r>
              <a:rPr lang="ko-KR" altLang="en-US" dirty="0"/>
              <a:t>대 청소년들의 하루 평균 인터넷 방송 시청시간 </a:t>
            </a:r>
            <a:r>
              <a:rPr lang="en-US" altLang="ko-KR" dirty="0"/>
              <a:t>2</a:t>
            </a:r>
            <a:r>
              <a:rPr lang="ko-KR" altLang="en-US" dirty="0"/>
              <a:t>시간</a:t>
            </a:r>
            <a:r>
              <a:rPr lang="en-US" altLang="ko-KR" dirty="0"/>
              <a:t>, </a:t>
            </a:r>
            <a:r>
              <a:rPr lang="ko-KR" altLang="en-US" dirty="0"/>
              <a:t>청소년 </a:t>
            </a:r>
            <a:r>
              <a:rPr lang="en-US" altLang="ko-KR" dirty="0"/>
              <a:t>10</a:t>
            </a:r>
            <a:r>
              <a:rPr lang="ko-KR" altLang="en-US" dirty="0"/>
              <a:t>명중 </a:t>
            </a:r>
            <a:r>
              <a:rPr lang="en-US" altLang="ko-KR" dirty="0"/>
              <a:t>1</a:t>
            </a:r>
            <a:r>
              <a:rPr lang="ko-KR" altLang="en-US" dirty="0"/>
              <a:t>명은 개인 방송을 시청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C8E55DC-00D1-4864-A929-9A4963D31726}"/>
              </a:ext>
            </a:extLst>
          </p:cNvPr>
          <p:cNvSpPr/>
          <p:nvPr/>
        </p:nvSpPr>
        <p:spPr>
          <a:xfrm>
            <a:off x="288758" y="296779"/>
            <a:ext cx="11598442" cy="62644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82BF28AE-ACF2-45F5-BB02-8A65E022E2C6}"/>
              </a:ext>
            </a:extLst>
          </p:cNvPr>
          <p:cNvGrpSpPr/>
          <p:nvPr/>
        </p:nvGrpSpPr>
        <p:grpSpPr>
          <a:xfrm>
            <a:off x="1463040" y="2210386"/>
            <a:ext cx="9265921" cy="2919619"/>
            <a:chOff x="1463040" y="2530426"/>
            <a:chExt cx="9265921" cy="2919619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DBAD184-D7A7-4F75-B95F-7A6534EEC06B}"/>
                </a:ext>
              </a:extLst>
            </p:cNvPr>
            <p:cNvSpPr txBox="1"/>
            <p:nvPr/>
          </p:nvSpPr>
          <p:spPr>
            <a:xfrm>
              <a:off x="1463040" y="2530426"/>
              <a:ext cx="9265921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600" dirty="0">
                  <a:latin typeface="타이포_쌍문동 B" panose="02020803020101020101" pitchFamily="18" charset="-127"/>
                  <a:ea typeface="타이포_쌍문동 B" panose="02020803020101020101" pitchFamily="18" charset="-127"/>
                </a:rPr>
                <a:t>10</a:t>
              </a:r>
              <a:r>
                <a:rPr lang="ko-KR" altLang="en-US" sz="6600" dirty="0">
                  <a:latin typeface="타이포_쌍문동 B" panose="02020803020101020101" pitchFamily="18" charset="-127"/>
                  <a:ea typeface="타이포_쌍문동 B" panose="02020803020101020101" pitchFamily="18" charset="-127"/>
                </a:rPr>
                <a:t>대 청소년 하루 평균</a:t>
              </a:r>
              <a:endParaRPr lang="en-US" altLang="ko-KR" sz="6600" dirty="0">
                <a:latin typeface="타이포_쌍문동 B" panose="02020803020101020101" pitchFamily="18" charset="-127"/>
                <a:ea typeface="타이포_쌍문동 B" panose="02020803020101020101" pitchFamily="18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A0DBD046-457C-49B9-9DE5-3E14429A269B}"/>
                </a:ext>
              </a:extLst>
            </p:cNvPr>
            <p:cNvSpPr txBox="1"/>
            <p:nvPr/>
          </p:nvSpPr>
          <p:spPr>
            <a:xfrm>
              <a:off x="1941658" y="3413947"/>
              <a:ext cx="8308685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6600" dirty="0">
                  <a:latin typeface="타이포_쌍문동 B" panose="02020803020101020101" pitchFamily="18" charset="-127"/>
                  <a:ea typeface="타이포_쌍문동 B" panose="02020803020101020101" pitchFamily="18" charset="-127"/>
                </a:rPr>
                <a:t>인터넷 방송 시청시간</a:t>
              </a:r>
              <a:endParaRPr lang="en-US" altLang="ko-KR" sz="6600" dirty="0">
                <a:latin typeface="타이포_쌍문동 B" panose="02020803020101020101" pitchFamily="18" charset="-127"/>
                <a:ea typeface="타이포_쌍문동 B" panose="02020803020101020101" pitchFamily="18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6B93935-9A18-4E5E-876D-20ED3CB5B815}"/>
                </a:ext>
              </a:extLst>
            </p:cNvPr>
            <p:cNvSpPr txBox="1"/>
            <p:nvPr/>
          </p:nvSpPr>
          <p:spPr>
            <a:xfrm>
              <a:off x="4847902" y="4342049"/>
              <a:ext cx="2496196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600" b="1" dirty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rgbClr val="FF0000"/>
                  </a:solidFill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  <a:latin typeface="타이포_쌍문동 B" panose="02020803020101020101" pitchFamily="18" charset="-127"/>
                  <a:ea typeface="타이포_쌍문동 B" panose="02020803020101020101" pitchFamily="18" charset="-127"/>
                </a:rPr>
                <a:t>2</a:t>
              </a:r>
              <a:r>
                <a:rPr lang="ko-KR" altLang="en-US" sz="6600" b="1" dirty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rgbClr val="FF0000"/>
                  </a:solidFill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  <a:latin typeface="타이포_쌍문동 B" panose="02020803020101020101" pitchFamily="18" charset="-127"/>
                  <a:ea typeface="타이포_쌍문동 B" panose="02020803020101020101" pitchFamily="18" charset="-127"/>
                </a:rPr>
                <a:t>시간</a:t>
              </a:r>
              <a:endParaRPr lang="en-US" altLang="ko-KR" sz="6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타이포_쌍문동 B" panose="02020803020101020101" pitchFamily="18" charset="-127"/>
                <a:ea typeface="타이포_쌍문동 B" panose="02020803020101020101" pitchFamily="18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51C3681C-8598-4371-9519-7818F285D0BF}"/>
              </a:ext>
            </a:extLst>
          </p:cNvPr>
          <p:cNvSpPr txBox="1"/>
          <p:nvPr/>
        </p:nvSpPr>
        <p:spPr>
          <a:xfrm>
            <a:off x="349483" y="539936"/>
            <a:ext cx="3223312" cy="1200329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rig="threePt" dir="t"/>
          </a:scene3d>
          <a:sp3d>
            <a:bevelT prst="relaxedInset"/>
          </a:sp3d>
        </p:spPr>
        <p:txBody>
          <a:bodyPr wrap="square" rtlCol="0">
            <a:spAutoFit/>
            <a:sp3d extrusionH="57150">
              <a:bevelT w="69850" h="69850" prst="divot"/>
            </a:sp3d>
          </a:bodyPr>
          <a:lstStyle/>
          <a:p>
            <a:r>
              <a:rPr lang="ko-KR" altLang="en-US" sz="7200" dirty="0">
                <a:effectLst/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필요성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5C4A289-EEFA-4B5D-9064-3DA0B8B68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CD5F2-8070-4851-9D80-189DC87470CB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80544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유튜브 화면.png">
            <a:extLst>
              <a:ext uri="{FF2B5EF4-FFF2-40B4-BE49-F238E27FC236}">
                <a16:creationId xmlns:a16="http://schemas.microsoft.com/office/drawing/2014/main" id="{512AA3E9-41C6-4081-93F9-B0A6A72C1228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30970" y="228322"/>
            <a:ext cx="11530060" cy="6401355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CE79B3E9-CCBF-4C08-83EC-568FC8BFBDC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017EF8D-EAC5-4857-B736-849F403E7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CD5F2-8070-4851-9D80-189DC87470CB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60D175-811C-4229-9E49-64A465ED222B}"/>
              </a:ext>
            </a:extLst>
          </p:cNvPr>
          <p:cNvSpPr txBox="1"/>
          <p:nvPr/>
        </p:nvSpPr>
        <p:spPr>
          <a:xfrm>
            <a:off x="1218681" y="1491843"/>
            <a:ext cx="9967997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69850" prst="divot"/>
            </a:sp3d>
          </a:bodyPr>
          <a:lstStyle/>
          <a:p>
            <a:r>
              <a:rPr lang="ko-KR" altLang="en-US" sz="7200" dirty="0">
                <a:solidFill>
                  <a:schemeClr val="bg1"/>
                </a:solidFill>
                <a:effectLst/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총 </a:t>
            </a:r>
            <a:r>
              <a:rPr lang="en-US" altLang="ko-KR" sz="7200" dirty="0">
                <a:solidFill>
                  <a:schemeClr val="bg1"/>
                </a:solidFill>
                <a:effectLst/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27</a:t>
            </a:r>
            <a:r>
              <a:rPr lang="ko-KR" altLang="en-US" sz="7200" dirty="0">
                <a:solidFill>
                  <a:schemeClr val="bg1"/>
                </a:solidFill>
                <a:effectLst/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개 유해 영상 분석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F697FF-EE69-4AF1-8826-E534C201F9B2}"/>
              </a:ext>
            </a:extLst>
          </p:cNvPr>
          <p:cNvSpPr txBox="1"/>
          <p:nvPr/>
        </p:nvSpPr>
        <p:spPr>
          <a:xfrm>
            <a:off x="3264937" y="783957"/>
            <a:ext cx="56621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2018 </a:t>
            </a:r>
            <a:r>
              <a:rPr lang="ko-KR" altLang="en-US" sz="40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방송통신위원회 조사</a:t>
            </a:r>
          </a:p>
        </p:txBody>
      </p:sp>
    </p:spTree>
    <p:extLst>
      <p:ext uri="{BB962C8B-B14F-4D97-AF65-F5344CB8AC3E}">
        <p14:creationId xmlns:p14="http://schemas.microsoft.com/office/powerpoint/2010/main" val="31753224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유튜브 화면.png">
            <a:extLst>
              <a:ext uri="{FF2B5EF4-FFF2-40B4-BE49-F238E27FC236}">
                <a16:creationId xmlns:a16="http://schemas.microsoft.com/office/drawing/2014/main" id="{512AA3E9-41C6-4081-93F9-B0A6A72C1228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30970" y="228322"/>
            <a:ext cx="11530060" cy="6401355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017EF8D-EAC5-4857-B736-849F403E7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CD5F2-8070-4851-9D80-189DC87470CB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D5C19CF-3CC8-4DCB-9C10-0A1AEC82442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60D175-811C-4229-9E49-64A465ED222B}"/>
              </a:ext>
            </a:extLst>
          </p:cNvPr>
          <p:cNvSpPr txBox="1"/>
          <p:nvPr/>
        </p:nvSpPr>
        <p:spPr>
          <a:xfrm>
            <a:off x="1218681" y="1491843"/>
            <a:ext cx="9967997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69850" prst="divot"/>
            </a:sp3d>
          </a:bodyPr>
          <a:lstStyle/>
          <a:p>
            <a:r>
              <a:rPr lang="ko-KR" altLang="en-US" sz="7200" dirty="0">
                <a:solidFill>
                  <a:schemeClr val="bg1"/>
                </a:solidFill>
                <a:effectLst/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총 </a:t>
            </a:r>
            <a:r>
              <a:rPr lang="en-US" altLang="ko-KR" sz="7200" dirty="0">
                <a:solidFill>
                  <a:schemeClr val="bg1"/>
                </a:solidFill>
                <a:effectLst/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27</a:t>
            </a:r>
            <a:r>
              <a:rPr lang="ko-KR" altLang="en-US" sz="7200" dirty="0">
                <a:solidFill>
                  <a:schemeClr val="bg1"/>
                </a:solidFill>
                <a:effectLst/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개 유해 영상 분석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2A5746-31A1-46AC-B605-66EF8E63DB31}"/>
              </a:ext>
            </a:extLst>
          </p:cNvPr>
          <p:cNvSpPr txBox="1"/>
          <p:nvPr/>
        </p:nvSpPr>
        <p:spPr>
          <a:xfrm>
            <a:off x="1310121" y="3549243"/>
            <a:ext cx="9967997" cy="23083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69850" prst="divot"/>
            </a:sp3d>
          </a:bodyPr>
          <a:lstStyle/>
          <a:p>
            <a:pPr algn="ctr"/>
            <a:r>
              <a:rPr lang="en-US" altLang="ko-KR" sz="7200" dirty="0">
                <a:solidFill>
                  <a:schemeClr val="bg1"/>
                </a:solidFill>
                <a:effectLst/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1034 </a:t>
            </a:r>
            <a:r>
              <a:rPr lang="ko-KR" altLang="en-US" sz="7200" dirty="0">
                <a:solidFill>
                  <a:schemeClr val="bg1"/>
                </a:solidFill>
                <a:effectLst/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개 </a:t>
            </a:r>
            <a:endParaRPr lang="en-US" altLang="ko-KR" sz="7200" dirty="0">
              <a:solidFill>
                <a:schemeClr val="bg1"/>
              </a:solidFill>
              <a:effectLst/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  <a:p>
            <a:pPr algn="ctr"/>
            <a:r>
              <a:rPr lang="ko-KR" altLang="en-US" sz="7200" dirty="0">
                <a:solidFill>
                  <a:schemeClr val="bg1"/>
                </a:solidFill>
                <a:effectLst/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유해 내용 발견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73BBF31-4D48-4CF5-B514-DAD4C0F725EE}"/>
              </a:ext>
            </a:extLst>
          </p:cNvPr>
          <p:cNvGrpSpPr/>
          <p:nvPr/>
        </p:nvGrpSpPr>
        <p:grpSpPr>
          <a:xfrm>
            <a:off x="533915" y="2667002"/>
            <a:ext cx="11087881" cy="458885"/>
            <a:chOff x="533915" y="2667002"/>
            <a:chExt cx="11087881" cy="458885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FB1CE9A2-CC16-4B89-B289-32BD658548AC}"/>
                </a:ext>
              </a:extLst>
            </p:cNvPr>
            <p:cNvSpPr/>
            <p:nvPr/>
          </p:nvSpPr>
          <p:spPr>
            <a:xfrm flipV="1">
              <a:off x="6905625" y="2667002"/>
              <a:ext cx="4716171" cy="2294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화살표: 갈매기형 수장 5">
              <a:extLst>
                <a:ext uri="{FF2B5EF4-FFF2-40B4-BE49-F238E27FC236}">
                  <a16:creationId xmlns:a16="http://schemas.microsoft.com/office/drawing/2014/main" id="{7F857F5E-CDDD-4330-B1EC-E5EFF211CEBA}"/>
                </a:ext>
              </a:extLst>
            </p:cNvPr>
            <p:cNvSpPr/>
            <p:nvPr/>
          </p:nvSpPr>
          <p:spPr>
            <a:xfrm rot="5400000">
              <a:off x="5844650" y="2064912"/>
              <a:ext cx="458884" cy="1663065"/>
            </a:xfrm>
            <a:prstGeom prst="chevr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51522FE-E975-4E6E-B1DB-0F387B589472}"/>
                </a:ext>
              </a:extLst>
            </p:cNvPr>
            <p:cNvSpPr/>
            <p:nvPr/>
          </p:nvSpPr>
          <p:spPr>
            <a:xfrm flipV="1">
              <a:off x="533915" y="2670779"/>
              <a:ext cx="4716171" cy="2294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6B697730-E6FD-4E91-A170-374F130C20AC}"/>
              </a:ext>
            </a:extLst>
          </p:cNvPr>
          <p:cNvSpPr txBox="1"/>
          <p:nvPr/>
        </p:nvSpPr>
        <p:spPr>
          <a:xfrm>
            <a:off x="3264937" y="783957"/>
            <a:ext cx="56621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2018 </a:t>
            </a:r>
            <a:r>
              <a:rPr lang="ko-KR" altLang="en-US" sz="40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방송통신위원회 조사</a:t>
            </a:r>
          </a:p>
        </p:txBody>
      </p:sp>
    </p:spTree>
    <p:extLst>
      <p:ext uri="{BB962C8B-B14F-4D97-AF65-F5344CB8AC3E}">
        <p14:creationId xmlns:p14="http://schemas.microsoft.com/office/powerpoint/2010/main" val="41543993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5C74797-81A0-4D72-88F5-496B468C2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CD5F2-8070-4851-9D80-189DC87470CB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702B54-4CBF-4335-91AB-45C54C8F794F}"/>
              </a:ext>
            </a:extLst>
          </p:cNvPr>
          <p:cNvSpPr txBox="1"/>
          <p:nvPr/>
        </p:nvSpPr>
        <p:spPr>
          <a:xfrm>
            <a:off x="349483" y="539936"/>
            <a:ext cx="3223312" cy="1200329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rig="threePt" dir="t"/>
          </a:scene3d>
          <a:sp3d>
            <a:bevelT prst="relaxedInset"/>
          </a:sp3d>
        </p:spPr>
        <p:txBody>
          <a:bodyPr wrap="square" rtlCol="0">
            <a:spAutoFit/>
            <a:sp3d extrusionH="57150">
              <a:bevelT w="69850" h="69850" prst="divot"/>
            </a:sp3d>
          </a:bodyPr>
          <a:lstStyle/>
          <a:p>
            <a:r>
              <a:rPr lang="ko-KR" altLang="en-US" sz="7200" dirty="0">
                <a:effectLst/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필요성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70FB7EE-62FC-449C-84BD-4EB784C5A32A}"/>
              </a:ext>
            </a:extLst>
          </p:cNvPr>
          <p:cNvSpPr/>
          <p:nvPr/>
        </p:nvSpPr>
        <p:spPr>
          <a:xfrm>
            <a:off x="288758" y="296779"/>
            <a:ext cx="11598442" cy="62644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EF6AFF0-F9DE-46D7-BC40-252A6FB489FE}"/>
              </a:ext>
            </a:extLst>
          </p:cNvPr>
          <p:cNvGrpSpPr/>
          <p:nvPr/>
        </p:nvGrpSpPr>
        <p:grpSpPr>
          <a:xfrm>
            <a:off x="793777" y="1983422"/>
            <a:ext cx="10589347" cy="3561979"/>
            <a:chOff x="736625" y="1983422"/>
            <a:chExt cx="10589347" cy="3561979"/>
          </a:xfrm>
        </p:grpSpPr>
        <p:pic>
          <p:nvPicPr>
            <p:cNvPr id="15" name="Picture 2">
              <a:extLst>
                <a:ext uri="{FF2B5EF4-FFF2-40B4-BE49-F238E27FC236}">
                  <a16:creationId xmlns:a16="http://schemas.microsoft.com/office/drawing/2014/main" id="{59B81F6D-D109-4476-87EF-6524B82248F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36625" y="1983422"/>
              <a:ext cx="3892324" cy="356197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</p:pic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D8CBDEA0-1D67-43CA-9087-1EDB0A9C9049}"/>
                </a:ext>
              </a:extLst>
            </p:cNvPr>
            <p:cNvSpPr/>
            <p:nvPr/>
          </p:nvSpPr>
          <p:spPr>
            <a:xfrm>
              <a:off x="4604384" y="1989772"/>
              <a:ext cx="6721588" cy="110799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tabLst>
                  <a:tab pos="2600325" algn="l"/>
                </a:tabLst>
              </a:pPr>
              <a:r>
                <a:rPr lang="ko-KR" altLang="en-US" sz="6600" dirty="0">
                  <a:latin typeface="타이포_쌍문동 B" panose="02020803020101020101" pitchFamily="18" charset="-127"/>
                  <a:ea typeface="타이포_쌍문동 B" panose="02020803020101020101" pitchFamily="18" charset="-127"/>
                </a:rPr>
                <a:t>평균 </a:t>
              </a:r>
              <a:r>
                <a:rPr lang="en-US" altLang="ko-KR" sz="6600" dirty="0">
                  <a:solidFill>
                    <a:srgbClr val="7C001A"/>
                  </a:solidFill>
                  <a:latin typeface="타이포_쌍문동 B" panose="02020803020101020101" pitchFamily="18" charset="-127"/>
                  <a:ea typeface="타이포_쌍문동 B" panose="02020803020101020101" pitchFamily="18" charset="-127"/>
                </a:rPr>
                <a:t>1</a:t>
              </a:r>
              <a:r>
                <a:rPr lang="ko-KR" altLang="en-US" sz="6600" dirty="0">
                  <a:solidFill>
                    <a:srgbClr val="7C001A"/>
                  </a:solidFill>
                  <a:latin typeface="타이포_쌍문동 B" panose="02020803020101020101" pitchFamily="18" charset="-127"/>
                  <a:ea typeface="타이포_쌍문동 B" panose="02020803020101020101" pitchFamily="18" charset="-127"/>
                </a:rPr>
                <a:t>편</a:t>
              </a:r>
              <a:r>
                <a:rPr lang="ko-KR" altLang="en-US" sz="6600" dirty="0">
                  <a:latin typeface="타이포_쌍문동 B" panose="02020803020101020101" pitchFamily="18" charset="-127"/>
                  <a:ea typeface="타이포_쌍문동 B" panose="02020803020101020101" pitchFamily="18" charset="-127"/>
                </a:rPr>
                <a:t>당 </a:t>
              </a:r>
              <a:r>
                <a:rPr lang="en-US" altLang="ko-KR" sz="6600" dirty="0">
                  <a:solidFill>
                    <a:srgbClr val="7C001A"/>
                  </a:solidFill>
                  <a:latin typeface="타이포_쌍문동 B" panose="02020803020101020101" pitchFamily="18" charset="-127"/>
                  <a:ea typeface="타이포_쌍문동 B" panose="02020803020101020101" pitchFamily="18" charset="-127"/>
                </a:rPr>
                <a:t>38</a:t>
              </a:r>
              <a:r>
                <a:rPr lang="ko-KR" altLang="en-US" sz="6600" dirty="0">
                  <a:latin typeface="타이포_쌍문동 B" panose="02020803020101020101" pitchFamily="18" charset="-127"/>
                  <a:ea typeface="타이포_쌍문동 B" panose="02020803020101020101" pitchFamily="18" charset="-127"/>
                </a:rPr>
                <a:t>회</a:t>
              </a:r>
              <a:endParaRPr lang="en-US" altLang="ko-KR" sz="6600" dirty="0">
                <a:latin typeface="타이포_쌍문동 B" panose="02020803020101020101" pitchFamily="18" charset="-127"/>
                <a:ea typeface="타이포_쌍문동 B" panose="02020803020101020101" pitchFamily="18" charset="-127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A3D17BE6-EE67-4C6E-9ABC-A4D6893FD0AE}"/>
                </a:ext>
              </a:extLst>
            </p:cNvPr>
            <p:cNvSpPr/>
            <p:nvPr/>
          </p:nvSpPr>
          <p:spPr>
            <a:xfrm>
              <a:off x="4604384" y="3278188"/>
              <a:ext cx="6096000" cy="2123658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altLang="ko-KR" sz="6600" dirty="0">
                  <a:solidFill>
                    <a:srgbClr val="7C001A"/>
                  </a:solidFill>
                  <a:latin typeface="타이포_쌍문동 B" panose="02020803020101020101" pitchFamily="18" charset="-127"/>
                  <a:ea typeface="타이포_쌍문동 B" panose="02020803020101020101" pitchFamily="18" charset="-127"/>
                </a:rPr>
                <a:t>1</a:t>
              </a:r>
              <a:r>
                <a:rPr lang="ko-KR" altLang="en-US" sz="6600" dirty="0">
                  <a:solidFill>
                    <a:srgbClr val="7C001A"/>
                  </a:solidFill>
                  <a:latin typeface="타이포_쌍문동 B" panose="02020803020101020101" pitchFamily="18" charset="-127"/>
                  <a:ea typeface="타이포_쌍문동 B" panose="02020803020101020101" pitchFamily="18" charset="-127"/>
                </a:rPr>
                <a:t>분당 </a:t>
              </a:r>
              <a:r>
                <a:rPr lang="en-US" altLang="ko-KR" sz="6600" dirty="0">
                  <a:solidFill>
                    <a:srgbClr val="7C001A"/>
                  </a:solidFill>
                  <a:latin typeface="타이포_쌍문동 B" panose="02020803020101020101" pitchFamily="18" charset="-127"/>
                  <a:ea typeface="타이포_쌍문동 B" panose="02020803020101020101" pitchFamily="18" charset="-127"/>
                </a:rPr>
                <a:t>3.9</a:t>
              </a:r>
              <a:r>
                <a:rPr lang="ko-KR" altLang="en-US" sz="6600" dirty="0">
                  <a:solidFill>
                    <a:srgbClr val="7C001A"/>
                  </a:solidFill>
                  <a:latin typeface="타이포_쌍문동 B" panose="02020803020101020101" pitchFamily="18" charset="-127"/>
                  <a:ea typeface="타이포_쌍문동 B" panose="02020803020101020101" pitchFamily="18" charset="-127"/>
                </a:rPr>
                <a:t>회</a:t>
              </a:r>
              <a:r>
                <a:rPr lang="ko-KR" altLang="en-US" sz="6600" dirty="0">
                  <a:latin typeface="타이포_쌍문동 B" panose="02020803020101020101" pitchFamily="18" charset="-127"/>
                  <a:ea typeface="타이포_쌍문동 B" panose="02020803020101020101" pitchFamily="18" charset="-127"/>
                </a:rPr>
                <a:t>의</a:t>
              </a:r>
              <a:r>
                <a:rPr lang="ko-KR" altLang="en-US" sz="6600" dirty="0">
                  <a:solidFill>
                    <a:srgbClr val="7C001A"/>
                  </a:solidFill>
                  <a:latin typeface="타이포_쌍문동 B" panose="02020803020101020101" pitchFamily="18" charset="-127"/>
                  <a:ea typeface="타이포_쌍문동 B" panose="02020803020101020101" pitchFamily="18" charset="-127"/>
                </a:rPr>
                <a:t> </a:t>
              </a:r>
              <a:r>
                <a:rPr lang="ko-KR" altLang="en-US" sz="6600" dirty="0">
                  <a:latin typeface="타이포_쌍문동 B" panose="02020803020101020101" pitchFamily="18" charset="-127"/>
                  <a:ea typeface="타이포_쌍문동 B" panose="02020803020101020101" pitchFamily="18" charset="-127"/>
                </a:rPr>
                <a:t>유해 내용 발견</a:t>
              </a:r>
              <a:endParaRPr lang="en-US" altLang="ko-KR" sz="6600" dirty="0">
                <a:latin typeface="타이포_쌍문동 B" panose="02020803020101020101" pitchFamily="18" charset="-127"/>
                <a:ea typeface="타이포_쌍문동 B" panose="02020803020101020101" pitchFamily="18" charset="-127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14C16C28-8742-4C7D-827B-8EBD16720EC5}"/>
              </a:ext>
            </a:extLst>
          </p:cNvPr>
          <p:cNvSpPr txBox="1"/>
          <p:nvPr/>
        </p:nvSpPr>
        <p:spPr>
          <a:xfrm>
            <a:off x="5249514" y="5351472"/>
            <a:ext cx="45127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- 2018 </a:t>
            </a:r>
            <a:r>
              <a:rPr lang="ko-KR" altLang="en-US" sz="3200" dirty="0"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방송통신위원회</a:t>
            </a:r>
            <a:r>
              <a:rPr lang="en-US" altLang="ko-KR" sz="3200" dirty="0"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-</a:t>
            </a:r>
            <a:endParaRPr lang="ko-KR" altLang="en-US" sz="3200" dirty="0">
              <a:latin typeface="Tmon몬소리OTF Black" panose="02000A03000000000000" pitchFamily="50" charset="-127"/>
              <a:ea typeface="Tmon몬소리OTF Black" panose="02000A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615939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5C74797-81A0-4D72-88F5-496B468C2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CD5F2-8070-4851-9D80-189DC87470CB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702B54-4CBF-4335-91AB-45C54C8F794F}"/>
              </a:ext>
            </a:extLst>
          </p:cNvPr>
          <p:cNvSpPr txBox="1"/>
          <p:nvPr/>
        </p:nvSpPr>
        <p:spPr>
          <a:xfrm>
            <a:off x="349483" y="539936"/>
            <a:ext cx="3223312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69850" prst="divot"/>
            </a:sp3d>
          </a:bodyPr>
          <a:lstStyle/>
          <a:p>
            <a:r>
              <a:rPr lang="ko-KR" altLang="en-US" sz="7200" dirty="0">
                <a:effectLst/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필요성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70FB7EE-62FC-449C-84BD-4EB784C5A32A}"/>
              </a:ext>
            </a:extLst>
          </p:cNvPr>
          <p:cNvSpPr/>
          <p:nvPr/>
        </p:nvSpPr>
        <p:spPr>
          <a:xfrm>
            <a:off x="288758" y="296779"/>
            <a:ext cx="11598442" cy="62644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7F34E906-0178-47AB-BCF8-5646BC022E66}"/>
              </a:ext>
            </a:extLst>
          </p:cNvPr>
          <p:cNvGrpSpPr/>
          <p:nvPr/>
        </p:nvGrpSpPr>
        <p:grpSpPr>
          <a:xfrm>
            <a:off x="1154511" y="1792321"/>
            <a:ext cx="9809954" cy="1491657"/>
            <a:chOff x="1191309" y="2823885"/>
            <a:chExt cx="9504401" cy="1445198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D237C1D6-5775-444B-8968-2677F62514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613" t="25684" r="26091" b="27158"/>
            <a:stretch/>
          </p:blipFill>
          <p:spPr>
            <a:xfrm>
              <a:off x="7952510" y="2859638"/>
              <a:ext cx="2743200" cy="1409445"/>
            </a:xfrm>
            <a:prstGeom prst="rect">
              <a:avLst/>
            </a:prstGeom>
            <a:ln w="28575">
              <a:noFill/>
            </a:ln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7302A416-DDE8-436C-98D6-3CA7E34C45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0763" r="15713" b="32631"/>
            <a:stretch/>
          </p:blipFill>
          <p:spPr>
            <a:xfrm>
              <a:off x="4449769" y="2823885"/>
              <a:ext cx="3130493" cy="1409446"/>
            </a:xfrm>
            <a:prstGeom prst="rect">
              <a:avLst/>
            </a:prstGeom>
            <a:ln w="28575">
              <a:noFill/>
            </a:ln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BE00E4A4-1292-45D9-8C22-4BB92AD4BE0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047"/>
            <a:stretch/>
          </p:blipFill>
          <p:spPr>
            <a:xfrm>
              <a:off x="1191309" y="2926753"/>
              <a:ext cx="2743201" cy="1235076"/>
            </a:xfrm>
            <a:prstGeom prst="rect">
              <a:avLst/>
            </a:prstGeom>
            <a:ln w="28575">
              <a:noFill/>
            </a:ln>
          </p:spPr>
        </p:pic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032D36C8-5D3C-4331-8517-7AB4C666F5FA}"/>
              </a:ext>
            </a:extLst>
          </p:cNvPr>
          <p:cNvGrpSpPr/>
          <p:nvPr/>
        </p:nvGrpSpPr>
        <p:grpSpPr>
          <a:xfrm>
            <a:off x="1366968" y="3530223"/>
            <a:ext cx="9671530" cy="2233554"/>
            <a:chOff x="1489166" y="3846063"/>
            <a:chExt cx="9095869" cy="2123658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54B8BEC-E3B6-42C0-8337-CBFC98161994}"/>
                </a:ext>
              </a:extLst>
            </p:cNvPr>
            <p:cNvSpPr txBox="1"/>
            <p:nvPr/>
          </p:nvSpPr>
          <p:spPr>
            <a:xfrm>
              <a:off x="1655516" y="3846063"/>
              <a:ext cx="8864927" cy="21236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4400" dirty="0">
                  <a:solidFill>
                    <a:srgbClr val="7C001A"/>
                  </a:solidFill>
                  <a:latin typeface="Tmon몬소리OTF Black" panose="02000A03000000000000" pitchFamily="50" charset="-127"/>
                  <a:ea typeface="Tmon몬소리OTF Black" panose="02000A03000000000000" pitchFamily="50" charset="-127"/>
                </a:rPr>
                <a:t>청소년들 </a:t>
              </a:r>
              <a:r>
                <a:rPr lang="en-US" altLang="ko-KR" sz="4400" dirty="0">
                  <a:solidFill>
                    <a:srgbClr val="7C001A"/>
                  </a:solidFill>
                  <a:latin typeface="Tmon몬소리OTF Black" panose="02000A03000000000000" pitchFamily="50" charset="-127"/>
                  <a:ea typeface="Tmon몬소리OTF Black" panose="02000A03000000000000" pitchFamily="50" charset="-127"/>
                </a:rPr>
                <a:t>TOP3 </a:t>
              </a:r>
              <a:r>
                <a:rPr lang="ko-KR" altLang="en-US" sz="4400" dirty="0">
                  <a:solidFill>
                    <a:srgbClr val="7C001A"/>
                  </a:solidFill>
                  <a:latin typeface="Tmon몬소리OTF Black" panose="02000A03000000000000" pitchFamily="50" charset="-127"/>
                  <a:ea typeface="Tmon몬소리OTF Black" panose="02000A03000000000000" pitchFamily="50" charset="-127"/>
                </a:rPr>
                <a:t>플랫폼에서</a:t>
              </a:r>
              <a:endParaRPr lang="en-US" altLang="ko-KR" sz="4400" dirty="0">
                <a:solidFill>
                  <a:srgbClr val="7C001A"/>
                </a:solidFill>
                <a:latin typeface="Tmon몬소리OTF Black" panose="02000A03000000000000" pitchFamily="50" charset="-127"/>
                <a:ea typeface="Tmon몬소리OTF Black" panose="02000A03000000000000" pitchFamily="50" charset="-127"/>
              </a:endParaRPr>
            </a:p>
            <a:p>
              <a:pPr algn="ctr"/>
              <a:r>
                <a:rPr lang="ko-KR" altLang="en-US" sz="4400" dirty="0">
                  <a:solidFill>
                    <a:srgbClr val="7C001A"/>
                  </a:solidFill>
                  <a:latin typeface="Tmon몬소리OTF Black" panose="02000A03000000000000" pitchFamily="50" charset="-127"/>
                  <a:ea typeface="Tmon몬소리OTF Black" panose="02000A03000000000000" pitchFamily="50" charset="-127"/>
                </a:rPr>
                <a:t>욕설</a:t>
              </a:r>
              <a:r>
                <a:rPr lang="en-US" altLang="ko-KR" sz="4400" dirty="0">
                  <a:solidFill>
                    <a:srgbClr val="7C001A"/>
                  </a:solidFill>
                  <a:latin typeface="Tmon몬소리OTF Black" panose="02000A03000000000000" pitchFamily="50" charset="-127"/>
                  <a:ea typeface="Tmon몬소리OTF Black" panose="02000A03000000000000" pitchFamily="50" charset="-127"/>
                </a:rPr>
                <a:t>,</a:t>
              </a:r>
              <a:r>
                <a:rPr lang="ko-KR" altLang="en-US" sz="4400" dirty="0">
                  <a:solidFill>
                    <a:srgbClr val="7C001A"/>
                  </a:solidFill>
                  <a:latin typeface="Tmon몬소리OTF Black" panose="02000A03000000000000" pitchFamily="50" charset="-127"/>
                  <a:ea typeface="Tmon몬소리OTF Black" panose="02000A03000000000000" pitchFamily="50" charset="-127"/>
                </a:rPr>
                <a:t>성인영상 등 </a:t>
              </a:r>
              <a:endParaRPr lang="en-US" altLang="ko-KR" sz="4400" dirty="0">
                <a:solidFill>
                  <a:srgbClr val="7C001A"/>
                </a:solidFill>
                <a:latin typeface="Tmon몬소리OTF Black" panose="02000A03000000000000" pitchFamily="50" charset="-127"/>
                <a:ea typeface="Tmon몬소리OTF Black" panose="02000A03000000000000" pitchFamily="50" charset="-127"/>
              </a:endParaRPr>
            </a:p>
            <a:p>
              <a:pPr algn="ctr"/>
              <a:r>
                <a:rPr lang="ko-KR" altLang="en-US" sz="4400" dirty="0">
                  <a:solidFill>
                    <a:srgbClr val="7C001A"/>
                  </a:solidFill>
                  <a:latin typeface="Tmon몬소리OTF Black" panose="02000A03000000000000" pitchFamily="50" charset="-127"/>
                  <a:ea typeface="Tmon몬소리OTF Black" panose="02000A03000000000000" pitchFamily="50" charset="-127"/>
                </a:rPr>
                <a:t>유해한 영상 및 채팅이 난무하는 상황  </a:t>
              </a:r>
            </a:p>
          </p:txBody>
        </p:sp>
        <p:sp>
          <p:nvSpPr>
            <p:cNvPr id="25" name="양쪽 대괄호 24">
              <a:extLst>
                <a:ext uri="{FF2B5EF4-FFF2-40B4-BE49-F238E27FC236}">
                  <a16:creationId xmlns:a16="http://schemas.microsoft.com/office/drawing/2014/main" id="{4248432D-41A0-4B5E-84E2-B79ACE31B60F}"/>
                </a:ext>
              </a:extLst>
            </p:cNvPr>
            <p:cNvSpPr/>
            <p:nvPr/>
          </p:nvSpPr>
          <p:spPr>
            <a:xfrm>
              <a:off x="1489166" y="3996012"/>
              <a:ext cx="9095869" cy="1589630"/>
            </a:xfrm>
            <a:prstGeom prst="bracketPair">
              <a:avLst/>
            </a:prstGeom>
            <a:ln w="762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0854923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1933</TotalTime>
  <Words>1681</Words>
  <Application>Microsoft Office PowerPoint</Application>
  <PresentationFormat>와이드스크린</PresentationFormat>
  <Paragraphs>333</Paragraphs>
  <Slides>34</Slides>
  <Notes>23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43" baseType="lpstr">
      <vt:lpstr>맑은 고딕</vt:lpstr>
      <vt:lpstr>타이포_쌍문동 B</vt:lpstr>
      <vt:lpstr>나눔고딕</vt:lpstr>
      <vt:lpstr>Arial</vt:lpstr>
      <vt:lpstr>KoPub돋움체 Bold</vt:lpstr>
      <vt:lpstr>아리따-돋움(TTF)-Bold</vt:lpstr>
      <vt:lpstr>Tmon몬소리OTF Black</vt:lpstr>
      <vt:lpstr>Tmon몬소리 Black</vt:lpstr>
      <vt:lpstr>Office 테마</vt:lpstr>
      <vt:lpstr>CYBERAFFITI</vt:lpstr>
      <vt:lpstr>목차</vt:lpstr>
      <vt:lpstr>PowerPoint 프레젠테이션</vt:lpstr>
      <vt:lpstr>소개</vt:lpstr>
      <vt:lpstr>소개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QnA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Iris Jang</dc:creator>
  <cp:lastModifiedBy>Iris Jang</cp:lastModifiedBy>
  <cp:revision>281</cp:revision>
  <dcterms:created xsi:type="dcterms:W3CDTF">2019-08-13T10:48:53Z</dcterms:created>
  <dcterms:modified xsi:type="dcterms:W3CDTF">2019-08-28T02:59:32Z</dcterms:modified>
</cp:coreProperties>
</file>